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356" r:id="rId3"/>
    <p:sldId id="257" r:id="rId4"/>
    <p:sldId id="357" r:id="rId5"/>
    <p:sldId id="412" r:id="rId6"/>
    <p:sldId id="360" r:id="rId7"/>
    <p:sldId id="327" r:id="rId8"/>
  </p:sldIdLst>
  <p:sldSz cx="9144000" cy="6858000" type="screen4x3"/>
  <p:notesSz cx="6858000" cy="9144000"/>
  <p:defaultTextStyle>
    <a:defPPr>
      <a:defRPr lang="es-ES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D00A"/>
    <a:srgbClr val="FD00FC"/>
    <a:srgbClr val="FFA322"/>
    <a:srgbClr val="FF8A0F"/>
    <a:srgbClr val="FFFF00"/>
    <a:srgbClr val="0099FF"/>
    <a:srgbClr val="0EB1E7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59"/>
        <p:guide pos="2834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fontAlgn="base" hangingPunct="1"/>
            <a:endParaRPr lang="zh-CN" altLang="en-US" sz="1200" strike="noStrike" noProof="1" dirty="0"/>
          </a:p>
        </p:txBody>
      </p:sp>
      <p:sp>
        <p:nvSpPr>
          <p:cNvPr id="2051" name="日期占位符 2"/>
          <p:cNvSpPr>
            <a:spLocks noGrp="1"/>
          </p:cNvSpPr>
          <p:nvPr>
            <p:ph type="dt" idx="1"/>
          </p:nvPr>
        </p:nvSpPr>
        <p:spPr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fontAlgn="base" hangingPunct="1"/>
            <a:endParaRPr lang="zh-CN" altLang="en-US" sz="1200" strike="noStrike" noProof="1" dirty="0"/>
          </a:p>
        </p:txBody>
      </p:sp>
      <p:sp>
        <p:nvSpPr>
          <p:cNvPr id="13316" name="幻灯片图像占位符 3"/>
          <p:cNvSpPr>
            <a:spLocks noGrp="1"/>
          </p:cNvSpPr>
          <p:nvPr>
            <p:ph type="sldImg"/>
          </p:nvPr>
        </p:nvSpPr>
        <p:spPr>
          <a:xfrm>
            <a:off x="1001713" y="685800"/>
            <a:ext cx="4854575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13317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0"/>
            <a:r>
              <a:rPr lang="zh-CN" altLang="en-US" dirty="0"/>
              <a:t>第二级</a:t>
            </a:r>
            <a:endParaRPr lang="zh-CN" altLang="en-US" dirty="0"/>
          </a:p>
          <a:p>
            <a:pPr lvl="2" indent="0"/>
            <a:r>
              <a:rPr lang="zh-CN" altLang="en-US" dirty="0"/>
              <a:t>第三级</a:t>
            </a:r>
            <a:endParaRPr lang="zh-CN" altLang="en-US" dirty="0"/>
          </a:p>
          <a:p>
            <a:pPr lvl="3" indent="0"/>
            <a:r>
              <a:rPr lang="zh-CN" altLang="en-US" dirty="0"/>
              <a:t>第四级</a:t>
            </a:r>
            <a:endParaRPr lang="zh-CN" altLang="en-US" dirty="0"/>
          </a:p>
          <a:p>
            <a:pPr lvl="4" indent="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054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3625"/>
            <a:ext cx="2970213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fontAlgn="base" hangingPunct="1"/>
            <a:endParaRPr lang="zh-CN" altLang="en-US" sz="1200" strike="noStrike" noProof="1" dirty="0"/>
          </a:p>
        </p:txBody>
      </p:sp>
      <p:sp>
        <p:nvSpPr>
          <p:cNvPr id="2055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3025" y="8683625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lvl="0" eaLnBrk="1" fontAlgn="base" hangingPunct="1"/>
            <a:endParaRPr lang="es-ES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es-ES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s-ES" altLang="en-US" strike="noStrike" noProof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lvl="0" eaLnBrk="1" fontAlgn="base" hangingPunct="1"/>
            <a:endParaRPr lang="es-ES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es-ES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s-ES" altLang="en-US" strike="noStrike" noProof="1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lvl="0" eaLnBrk="1" fontAlgn="base" hangingPunct="1"/>
            <a:endParaRPr lang="es-ES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es-ES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s-ES" altLang="en-US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lvl="0" eaLnBrk="1" fontAlgn="base" hangingPunct="1"/>
            <a:endParaRPr lang="es-ES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es-ES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s-ES" altLang="en-US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lvl="0" eaLnBrk="1" fontAlgn="base" hangingPunct="1"/>
            <a:endParaRPr lang="es-ES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es-ES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s-ES" altLang="en-US" strike="noStrike" noProof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lvl="0" eaLnBrk="1" fontAlgn="base" hangingPunct="1"/>
            <a:endParaRPr lang="es-ES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es-ES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s-ES" altLang="en-US" strike="noStrike" noProof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lvl="0" eaLnBrk="1" fontAlgn="base" hangingPunct="1"/>
            <a:endParaRPr lang="es-ES" altLang="en-US" strike="noStrike" noProof="1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es-ES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s-ES" altLang="en-US" strike="noStrike" noProof="1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lvl="0" eaLnBrk="1" fontAlgn="base" hangingPunct="1"/>
            <a:endParaRPr lang="es-ES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es-ES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s-ES" altLang="en-US" strike="noStrike" noProof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lvl="0" eaLnBrk="1" fontAlgn="base" hangingPunct="1"/>
            <a:endParaRPr lang="es-ES" altLang="en-US" strike="noStrike" noProof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es-ES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s-ES" altLang="en-US" strike="noStrike" noProof="1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lvl="0" eaLnBrk="1" fontAlgn="base" hangingPunct="1"/>
            <a:endParaRPr lang="es-ES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es-ES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s-ES" altLang="en-US" strike="noStrike" noProof="1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lvl="0" eaLnBrk="1" fontAlgn="base" hangingPunct="1"/>
            <a:endParaRPr lang="es-ES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es-ES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s-ES" altLang="en-US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组合 6"/>
          <p:cNvGrpSpPr/>
          <p:nvPr userDrawn="1"/>
        </p:nvGrpSpPr>
        <p:grpSpPr>
          <a:xfrm>
            <a:off x="0" y="-15875"/>
            <a:ext cx="9144000" cy="466725"/>
            <a:chOff x="-1" y="4"/>
            <a:chExt cx="14399" cy="734"/>
          </a:xfrm>
        </p:grpSpPr>
        <p:pic>
          <p:nvPicPr>
            <p:cNvPr id="1027" name="图片 4" descr="@{[4HXBAW8}X0QLJPLKI{(S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2700" y="4"/>
              <a:ext cx="11699" cy="73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8" name="图片 5" descr="@{[4HXBAW8}X0QLJPLKI{(S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-1" y="4"/>
              <a:ext cx="11699" cy="73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7" name="图片 7" descr="徒步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300000">
            <a:off x="238125" y="1771650"/>
            <a:ext cx="5276850" cy="3913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8" name="文本框 3"/>
          <p:cNvSpPr txBox="1"/>
          <p:nvPr/>
        </p:nvSpPr>
        <p:spPr>
          <a:xfrm>
            <a:off x="4835525" y="890588"/>
            <a:ext cx="3490913" cy="42370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en-US" altLang="zh-CN" sz="1200">
                <a:latin typeface="华文细黑" panose="02010600040101010101" charset="-122"/>
                <a:ea typeface="华文细黑" panose="02010600040101010101" charset="-122"/>
              </a:rPr>
              <a:t>       </a:t>
            </a:r>
            <a:r>
              <a:rPr lang="en-US" altLang="zh-CN" sz="1600">
                <a:latin typeface="华文细黑" panose="02010600040101010101" charset="-122"/>
                <a:ea typeface="华文细黑" panose="02010600040101010101" charset="-122"/>
              </a:rPr>
              <a:t> </a:t>
            </a:r>
            <a:r>
              <a:rPr lang="zh-CN" altLang="en-US" sz="160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sym typeface="宋体" panose="02010600030101010101" pitchFamily="2" charset="-122"/>
              </a:rPr>
              <a:t> </a:t>
            </a:r>
            <a:r>
              <a:rPr lang="zh-CN" altLang="en-US" sz="1600" b="1">
                <a:solidFill>
                  <a:srgbClr val="376092"/>
                </a:solidFill>
                <a:latin typeface="华文细黑" panose="02010600040101010101" charset="-122"/>
                <a:ea typeface="华文细黑" panose="02010600040101010101" charset="-122"/>
                <a:sym typeface="宋体" panose="02010600030101010101" pitchFamily="2" charset="-122"/>
              </a:rPr>
              <a:t>“徒步</a:t>
            </a:r>
            <a:r>
              <a:rPr lang="en-US" altLang="zh-CN" sz="1600" b="1">
                <a:solidFill>
                  <a:srgbClr val="376092"/>
                </a:solidFill>
                <a:latin typeface="华文细黑" panose="02010600040101010101" charset="-122"/>
                <a:ea typeface="华文细黑" panose="02010600040101010101" charset="-122"/>
                <a:sym typeface="宋体" panose="02010600030101010101" pitchFamily="2" charset="-122"/>
              </a:rPr>
              <a:t>”</a:t>
            </a:r>
            <a:r>
              <a:rPr lang="zh-CN" altLang="en-US" sz="1400">
                <a:latin typeface="华文细黑" panose="02010600040101010101" charset="-122"/>
                <a:ea typeface="华文细黑" panose="02010600040101010101" charset="-122"/>
                <a:sym typeface="宋体" panose="02010600030101010101" pitchFamily="2" charset="-122"/>
              </a:rPr>
              <a:t>是一场用眼睛去发现自然之美的旅程，无论是逆向的风，炙热的阳光，还是肌肉的酸楚，这都是在邂逅自然之美前必须经受的磨砺。</a:t>
            </a:r>
            <a:endParaRPr lang="zh-CN" altLang="en-US" sz="1400">
              <a:latin typeface="华文细黑" panose="02010600040101010101" charset="-122"/>
              <a:ea typeface="华文细黑" panose="02010600040101010101" charset="-122"/>
              <a:sym typeface="宋体" panose="02010600030101010101" pitchFamily="2" charset="-122"/>
            </a:endParaRPr>
          </a:p>
          <a:p>
            <a:pPr lvl="0" indent="0"/>
            <a:endParaRPr lang="zh-CN" altLang="en-US" sz="1400">
              <a:latin typeface="华文细黑" panose="02010600040101010101" charset="-122"/>
              <a:ea typeface="华文细黑" panose="02010600040101010101" charset="-122"/>
              <a:sym typeface="宋体" panose="02010600030101010101" pitchFamily="2" charset="-122"/>
            </a:endParaRPr>
          </a:p>
          <a:p>
            <a:pPr lvl="0" indent="0"/>
            <a:r>
              <a:rPr lang="zh-CN" altLang="en-US" sz="140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sym typeface="宋体" panose="02010600030101010101" pitchFamily="2" charset="-122"/>
              </a:rPr>
              <a:t>        </a:t>
            </a:r>
            <a:r>
              <a:rPr lang="zh-CN" altLang="en-US" sz="1600" b="1">
                <a:solidFill>
                  <a:srgbClr val="376092"/>
                </a:solidFill>
                <a:latin typeface="华文细黑" panose="02010600040101010101" charset="-122"/>
                <a:ea typeface="华文细黑" panose="02010600040101010101" charset="-122"/>
                <a:sym typeface="宋体" panose="02010600030101010101" pitchFamily="2" charset="-122"/>
              </a:rPr>
              <a:t>“徒步</a:t>
            </a:r>
            <a:r>
              <a:rPr lang="en-US" altLang="zh-CN" sz="1600" b="1">
                <a:solidFill>
                  <a:srgbClr val="376092"/>
                </a:solidFill>
                <a:latin typeface="华文细黑" panose="02010600040101010101" charset="-122"/>
                <a:ea typeface="华文细黑" panose="02010600040101010101" charset="-122"/>
                <a:sym typeface="宋体" panose="02010600030101010101" pitchFamily="2" charset="-122"/>
              </a:rPr>
              <a:t>”</a:t>
            </a:r>
            <a:r>
              <a:rPr lang="zh-CN" altLang="en-US" sz="140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sym typeface="宋体" panose="02010600030101010101" pitchFamily="2" charset="-122"/>
              </a:rPr>
              <a:t>是一次苦行，靠双腿一步一步地丈量一点一滴的感受。</a:t>
            </a:r>
            <a:r>
              <a:rPr lang="zh-CN" altLang="en-US" sz="1400">
                <a:latin typeface="华文细黑" panose="02010600040101010101" charset="-122"/>
                <a:ea typeface="华文细黑" panose="02010600040101010101" charset="-122"/>
                <a:sym typeface="宋体" panose="02010600030101010101" pitchFamily="2" charset="-122"/>
              </a:rPr>
              <a:t>我们无从选择，无法回头，幸运的是我们拥有同伴，在自我挑战的时候我们有战友在身边，互相扶持，互相鼓励。</a:t>
            </a:r>
            <a:endParaRPr lang="zh-CN" altLang="en-US" sz="1400">
              <a:latin typeface="华文细黑" panose="02010600040101010101" charset="-122"/>
              <a:ea typeface="华文细黑" panose="02010600040101010101" charset="-122"/>
              <a:sym typeface="宋体" panose="02010600030101010101" pitchFamily="2" charset="-122"/>
            </a:endParaRPr>
          </a:p>
          <a:p>
            <a:pPr lvl="0" indent="0"/>
            <a:r>
              <a:rPr lang="zh-CN" altLang="en-US" sz="1400">
                <a:latin typeface="华文细黑" panose="02010600040101010101" charset="-122"/>
                <a:ea typeface="华文细黑" panose="02010600040101010101" charset="-122"/>
                <a:sym typeface="宋体" panose="02010600030101010101" pitchFamily="2" charset="-122"/>
              </a:rPr>
              <a:t>     </a:t>
            </a:r>
            <a:endParaRPr lang="zh-CN" altLang="en-US" sz="1600">
              <a:latin typeface="华文细黑" panose="02010600040101010101" charset="-122"/>
              <a:ea typeface="华文细黑" panose="02010600040101010101" charset="-122"/>
            </a:endParaRPr>
          </a:p>
          <a:p>
            <a:pPr lvl="0" indent="0"/>
            <a:r>
              <a:rPr lang="zh-CN" altLang="en-US" sz="1400">
                <a:latin typeface="华文细黑" panose="02010600040101010101" charset="-122"/>
                <a:ea typeface="华文细黑" panose="02010600040101010101" charset="-122"/>
              </a:rPr>
              <a:t>        </a:t>
            </a:r>
            <a:r>
              <a:rPr lang="zh-CN" altLang="en-US" sz="1600" b="1">
                <a:solidFill>
                  <a:srgbClr val="376092"/>
                </a:solidFill>
                <a:latin typeface="华文细黑" panose="02010600040101010101" charset="-122"/>
                <a:ea typeface="华文细黑" panose="02010600040101010101" charset="-122"/>
              </a:rPr>
              <a:t>“人生就像是一次徒步旅行</a:t>
            </a:r>
            <a:r>
              <a:rPr lang="en-US" altLang="zh-CN" sz="1600" b="1">
                <a:solidFill>
                  <a:srgbClr val="376092"/>
                </a:solidFill>
                <a:latin typeface="华文细黑" panose="02010600040101010101" charset="-122"/>
                <a:ea typeface="华文细黑" panose="02010600040101010101" charset="-122"/>
              </a:rPr>
              <a:t>”</a:t>
            </a:r>
            <a:r>
              <a:rPr lang="zh-CN" altLang="en-US" sz="1400">
                <a:latin typeface="华文细黑" panose="02010600040101010101" charset="-122"/>
                <a:ea typeface="华文细黑" panose="02010600040101010101" charset="-122"/>
              </a:rPr>
              <a:t>，行程中有跌宕起伏，有蜿蜒曲折，就如同人生道路一般，既是困难重重，又有靓丽风景。在徒步中去领悟做人，不要总是傲视前方，要踏踏实实走好脚下的每一步；在徒步中体会做事，不要轻言放弃，唯有坚持才能获得胜利。</a:t>
            </a:r>
            <a:endParaRPr lang="zh-CN" altLang="en-US" sz="1400">
              <a:latin typeface="华文细黑" panose="02010600040101010101" charset="-122"/>
              <a:ea typeface="华文细黑" panose="02010600040101010101" charset="-122"/>
            </a:endParaRPr>
          </a:p>
          <a:p>
            <a:pPr lvl="0" indent="0"/>
            <a:endParaRPr lang="zh-CN" altLang="en-US" sz="1400"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4339" name="文本框 8"/>
          <p:cNvSpPr txBox="1"/>
          <p:nvPr/>
        </p:nvSpPr>
        <p:spPr>
          <a:xfrm rot="-600000">
            <a:off x="63500" y="1355725"/>
            <a:ext cx="4478338" cy="517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en-US" altLang="zh-CN" sz="2800" b="1">
                <a:solidFill>
                  <a:srgbClr val="00B0F0"/>
                </a:solidFill>
                <a:latin typeface="华文彩云" panose="02010800040101010101" charset="-122"/>
                <a:ea typeface="华文彩云" panose="02010800040101010101" charset="-122"/>
              </a:rPr>
              <a:t>“</a:t>
            </a:r>
            <a:r>
              <a:rPr lang="zh-CN" altLang="en-US" sz="2800" b="1">
                <a:solidFill>
                  <a:srgbClr val="00B0F0"/>
                </a:solidFill>
                <a:latin typeface="华文彩云" panose="02010800040101010101" charset="-122"/>
                <a:ea typeface="华文彩云" panose="02010800040101010101" charset="-122"/>
              </a:rPr>
              <a:t>山高人为峰  无畏就能赢</a:t>
            </a:r>
            <a:r>
              <a:rPr lang="en-US" altLang="zh-CN" sz="2800" b="1">
                <a:solidFill>
                  <a:srgbClr val="00B0F0"/>
                </a:solidFill>
                <a:latin typeface="华文彩云" panose="02010800040101010101" charset="-122"/>
                <a:ea typeface="华文彩云" panose="02010800040101010101" charset="-122"/>
              </a:rPr>
              <a:t> ” </a:t>
            </a:r>
            <a:endParaRPr lang="en-US" altLang="zh-CN" sz="2800" b="1">
              <a:solidFill>
                <a:srgbClr val="00B0F0"/>
              </a:solidFill>
              <a:latin typeface="华文彩云" panose="02010800040101010101" charset="-122"/>
              <a:ea typeface="华文彩云" panose="0201080004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5362" name="图片 6" descr="上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310" y="746760"/>
            <a:ext cx="6848475" cy="44862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5363" name="组合 11"/>
          <p:cNvGrpSpPr/>
          <p:nvPr/>
        </p:nvGrpSpPr>
        <p:grpSpPr>
          <a:xfrm>
            <a:off x="542274" y="1252356"/>
            <a:ext cx="7194900" cy="2270262"/>
            <a:chOff x="968" y="2802"/>
            <a:chExt cx="11330" cy="3576"/>
          </a:xfrm>
        </p:grpSpPr>
        <p:sp>
          <p:nvSpPr>
            <p:cNvPr id="15364" name="文本框 3075"/>
            <p:cNvSpPr txBox="1"/>
            <p:nvPr/>
          </p:nvSpPr>
          <p:spPr>
            <a:xfrm>
              <a:off x="3610" y="4435"/>
              <a:ext cx="2546" cy="8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lvl="0" indent="0" algn="ctr"/>
              <a:r>
                <a:rPr lang="zh-CN" altLang="en-US" sz="28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一次挑战    </a:t>
              </a:r>
              <a:endParaRPr lang="en-US" altLang="zh-CN" sz="28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365" name="文本框 2"/>
            <p:cNvSpPr txBox="1"/>
            <p:nvPr/>
          </p:nvSpPr>
          <p:spPr>
            <a:xfrm>
              <a:off x="968" y="5562"/>
              <a:ext cx="2540" cy="8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lvl="0" indent="0"/>
              <a:r>
                <a:rPr lang="zh-CN" altLang="en-US" sz="28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一段旅程</a:t>
              </a:r>
              <a:endParaRPr lang="en-US" altLang="zh-CN" sz="28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366" name="文本框 3"/>
            <p:cNvSpPr txBox="1"/>
            <p:nvPr/>
          </p:nvSpPr>
          <p:spPr>
            <a:xfrm>
              <a:off x="6479" y="3619"/>
              <a:ext cx="2540" cy="8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lvl="0" indent="0"/>
              <a:r>
                <a:rPr lang="zh-CN" altLang="en-US" sz="28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一念坚持</a:t>
              </a:r>
              <a:endParaRPr lang="en-US" altLang="zh-CN" sz="28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367" name="文本框 4"/>
            <p:cNvSpPr txBox="1"/>
            <p:nvPr/>
          </p:nvSpPr>
          <p:spPr>
            <a:xfrm>
              <a:off x="9758" y="2802"/>
              <a:ext cx="2540" cy="8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lvl="0" indent="0"/>
              <a:r>
                <a:rPr lang="zh-CN" altLang="en-US" sz="28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一场历练</a:t>
              </a:r>
              <a:endParaRPr lang="en-US" altLang="zh-CN" sz="28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074" name="2 Marcador de contenido"/>
          <p:cNvSpPr txBox="1"/>
          <p:nvPr/>
        </p:nvSpPr>
        <p:spPr>
          <a:xfrm>
            <a:off x="0" y="5807710"/>
            <a:ext cx="3961765" cy="863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0" algn="just">
              <a:spcBef>
                <a:spcPct val="20000"/>
              </a:spcBef>
            </a:pPr>
            <a:r>
              <a:rPr lang="zh-CN" altLang="en-US" sz="1200" dirty="0">
                <a:latin typeface="微软雅黑" panose="020B0503020204020204" pitchFamily="2" charset="-122"/>
                <a:ea typeface="微软雅黑" panose="020B0503020204020204" pitchFamily="2" charset="-122"/>
              </a:rPr>
              <a:t>     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  作为业内专业的活动策划运作商，我们拥有一流的策划和专业活动执行团队。独具匠心的创意，多元化的活动道具，以及丰富的活动策划经验为您提供全程优质的一站式服务。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标题 2"/>
          <p:cNvSpPr>
            <a:spLocks noGrp="1"/>
          </p:cNvSpPr>
          <p:nvPr>
            <p:ph type="title"/>
          </p:nvPr>
        </p:nvSpPr>
        <p:spPr>
          <a:xfrm>
            <a:off x="1619250" y="677863"/>
            <a:ext cx="6040438" cy="56515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r>
              <a:rPr lang="zh-CN" altLang="en-US" sz="2800" b="1" dirty="0">
                <a:latin typeface="华文细黑" panose="02010600040101010101" charset="-122"/>
                <a:ea typeface="华文细黑" panose="02010600040101010101" charset="-122"/>
              </a:rPr>
              <a:t>群龙取水</a:t>
            </a:r>
            <a:endParaRPr lang="zh-CN" altLang="en-US" sz="2800" b="1" dirty="0">
              <a:latin typeface="华文细黑" panose="02010600040101010101" charset="-122"/>
              <a:ea typeface="华文细黑" panose="02010600040101010101" charset="-122"/>
            </a:endParaRPr>
          </a:p>
        </p:txBody>
      </p:sp>
      <p:grpSp>
        <p:nvGrpSpPr>
          <p:cNvPr id="25602" name="组合 4"/>
          <p:cNvGrpSpPr/>
          <p:nvPr/>
        </p:nvGrpSpPr>
        <p:grpSpPr>
          <a:xfrm>
            <a:off x="1195388" y="1328738"/>
            <a:ext cx="6886575" cy="3662362"/>
            <a:chOff x="1981" y="2655"/>
            <a:chExt cx="10845" cy="5767"/>
          </a:xfrm>
        </p:grpSpPr>
        <p:sp>
          <p:nvSpPr>
            <p:cNvPr id="25603" name="矩形 27"/>
            <p:cNvSpPr/>
            <p:nvPr/>
          </p:nvSpPr>
          <p:spPr>
            <a:xfrm>
              <a:off x="1981" y="2655"/>
              <a:ext cx="5889" cy="23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lvl="0" indent="0"/>
              <a:r>
                <a:rPr lang="zh-CN" altLang="en-US" sz="1600" b="1" dirty="0">
                  <a:latin typeface="微软雅黑" panose="020B0503020204020204" pitchFamily="2" charset="-122"/>
                  <a:ea typeface="微软雅黑" panose="020B0503020204020204" pitchFamily="2" charset="-122"/>
                </a:rPr>
                <a:t>描述</a:t>
              </a:r>
              <a:r>
                <a:rPr lang="en-US" altLang="x-none" sz="1600" b="1" dirty="0">
                  <a:latin typeface="微软雅黑" panose="020B0503020204020204" pitchFamily="2" charset="-122"/>
                  <a:ea typeface="微软雅黑" panose="020B0503020204020204" pitchFamily="2" charset="-122"/>
                </a:rPr>
                <a:t>:</a:t>
              </a:r>
              <a:endParaRPr lang="en-US" altLang="x-none" sz="1600" b="1" dirty="0">
                <a:latin typeface="微软雅黑" panose="020B0503020204020204" pitchFamily="2" charset="-122"/>
                <a:ea typeface="微软雅黑" panose="020B0503020204020204" pitchFamily="2" charset="-122"/>
              </a:endParaRPr>
            </a:p>
            <a:p>
              <a:pPr lvl="0" indent="0"/>
              <a:r>
                <a:rPr lang="zh-CN" altLang="en-US" sz="1400" dirty="0">
                  <a:latin typeface="微软雅黑" panose="020B0503020204020204" pitchFamily="2" charset="-122"/>
                  <a:ea typeface="微软雅黑" panose="020B0503020204020204" pitchFamily="2" charset="-122"/>
                </a:rPr>
                <a:t>活动要求所有队员在规定线之外每人依次取得一瓶水。场地分为三个区域，成果区，危险区，安全区，要求团队的每个队员在其他队员的帮助下，取回自己在成果区的水，整个活动过程中团队成员必须在安全区内。</a:t>
              </a:r>
              <a:r>
                <a:rPr lang="zh-CN" altLang="en-US" sz="1400" b="1" dirty="0">
                  <a:latin typeface="微软雅黑" panose="020B0503020204020204" pitchFamily="2" charset="-122"/>
                  <a:ea typeface="微软雅黑" panose="020B0503020204020204" pitchFamily="2" charset="-122"/>
                </a:rPr>
                <a:t>  </a:t>
              </a:r>
              <a:r>
                <a:rPr lang="zh-CN" altLang="en-US" sz="2000" b="1" dirty="0">
                  <a:latin typeface="微软雅黑" panose="020B0503020204020204" pitchFamily="2" charset="-122"/>
                  <a:ea typeface="微软雅黑" panose="020B0503020204020204" pitchFamily="2" charset="-122"/>
                </a:rPr>
                <a:t>     </a:t>
              </a:r>
              <a:endParaRPr lang="zh-CN" altLang="en-US" sz="2000" b="1" dirty="0">
                <a:latin typeface="微软雅黑" panose="020B0503020204020204" pitchFamily="2" charset="-122"/>
                <a:ea typeface="微软雅黑" panose="020B0503020204020204" pitchFamily="2" charset="-122"/>
              </a:endParaRPr>
            </a:p>
          </p:txBody>
        </p:sp>
        <p:pic>
          <p:nvPicPr>
            <p:cNvPr id="25604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241" y="5225"/>
              <a:ext cx="4087" cy="319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05" name="图片 2" descr="QQ图片201701121626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26" y="2881"/>
              <a:ext cx="3963" cy="29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606" name="文本框 3"/>
            <p:cNvSpPr txBox="1"/>
            <p:nvPr/>
          </p:nvSpPr>
          <p:spPr>
            <a:xfrm>
              <a:off x="7119" y="5932"/>
              <a:ext cx="5707" cy="22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lvl="0" indent="0"/>
              <a:r>
                <a:rPr lang="zh-CN" altLang="en-US" sz="1600" b="1" dirty="0">
                  <a:latin typeface="微软雅黑" panose="020B0503020204020204" pitchFamily="2" charset="-122"/>
                  <a:ea typeface="微软雅黑" panose="020B0503020204020204" pitchFamily="2" charset="-122"/>
                </a:rPr>
                <a:t>目的:</a:t>
              </a:r>
              <a:endParaRPr lang="en-US" altLang="x-none" b="1" dirty="0">
                <a:latin typeface="微软雅黑" panose="020B0503020204020204" pitchFamily="2" charset="-122"/>
                <a:ea typeface="微软雅黑" panose="020B0503020204020204" pitchFamily="2" charset="-122"/>
              </a:endParaRPr>
            </a:p>
            <a:p>
              <a:pPr lvl="0" indent="0"/>
              <a:r>
                <a:rPr lang="zh-CN" altLang="en-US" sz="1400" dirty="0">
                  <a:latin typeface="微软雅黑" panose="020B0503020204020204" pitchFamily="2" charset="-122"/>
                  <a:ea typeface="微软雅黑" panose="020B0503020204020204" pitchFamily="2" charset="-122"/>
                  <a:sym typeface="Arial" panose="020B0604020202020204" pitchFamily="34" charset="0"/>
                </a:rPr>
                <a:t>资源分配，团队协作                                </a:t>
              </a:r>
              <a:endParaRPr lang="zh-CN" altLang="en-US" sz="1400" dirty="0">
                <a:latin typeface="微软雅黑" panose="020B0503020204020204" pitchFamily="2" charset="-122"/>
                <a:ea typeface="微软雅黑" panose="020B0503020204020204" pitchFamily="2" charset="-122"/>
                <a:sym typeface="Arial" panose="020B0604020202020204" pitchFamily="34" charset="0"/>
              </a:endParaRPr>
            </a:p>
            <a:p>
              <a:pPr lvl="0" indent="0"/>
              <a:r>
                <a:rPr lang="zh-CN" altLang="en-US" sz="1400" dirty="0">
                  <a:latin typeface="微软雅黑" panose="020B0503020204020204" pitchFamily="2" charset="-122"/>
                  <a:ea typeface="微软雅黑" panose="020B0503020204020204" pitchFamily="2" charset="-122"/>
                  <a:sym typeface="Arial" panose="020B0604020202020204" pitchFamily="34" charset="0"/>
                </a:rPr>
                <a:t>积极的面对压力，找到最好的方法</a:t>
              </a:r>
              <a:endParaRPr lang="zh-CN" altLang="en-US" sz="1400" dirty="0">
                <a:latin typeface="微软雅黑" panose="020B0503020204020204" pitchFamily="2" charset="-122"/>
                <a:ea typeface="微软雅黑" panose="020B0503020204020204" pitchFamily="2" charset="-122"/>
                <a:sym typeface="Arial" panose="020B0604020202020204" pitchFamily="34" charset="0"/>
              </a:endParaRPr>
            </a:p>
            <a:p>
              <a:pPr lvl="0" indent="0"/>
              <a:r>
                <a:rPr lang="zh-CN" altLang="en-US" sz="1400" dirty="0">
                  <a:latin typeface="微软雅黑" panose="020B0503020204020204" pitchFamily="2" charset="-122"/>
                  <a:ea typeface="微软雅黑" panose="020B0503020204020204" pitchFamily="2" charset="-122"/>
                  <a:sym typeface="Arial" panose="020B0604020202020204" pitchFamily="34" charset="0"/>
                </a:rPr>
                <a:t>创造个人的影响力。追求卓越，永不言败。</a:t>
              </a:r>
              <a:endParaRPr lang="zh-CN" altLang="en-US" sz="1400" dirty="0">
                <a:latin typeface="微软雅黑" panose="020B0503020204020204" pitchFamily="2" charset="-122"/>
                <a:ea typeface="微软雅黑" panose="020B0503020204020204" pitchFamily="2" charset="-122"/>
                <a:sym typeface="Arial" panose="020B0604020202020204" pitchFamily="34" charset="0"/>
              </a:endParaRPr>
            </a:p>
            <a:p>
              <a:pPr lvl="0" indent="0"/>
              <a:r>
                <a:rPr lang="zh-CN" altLang="en-US" sz="1400" dirty="0">
                  <a:latin typeface="微软雅黑" panose="020B0503020204020204" pitchFamily="2" charset="-122"/>
                  <a:ea typeface="微软雅黑" panose="020B0503020204020204" pitchFamily="2" charset="-122"/>
                  <a:sym typeface="Arial" panose="020B0604020202020204" pitchFamily="34" charset="0"/>
                </a:rPr>
                <a:t>增强自我控制与决断能力以适应不断变化的外部环境 </a:t>
              </a:r>
              <a:endParaRPr lang="zh-CN" altLang="en-US" sz="1400" dirty="0">
                <a:latin typeface="微软雅黑" panose="020B0503020204020204" pitchFamily="2" charset="-122"/>
                <a:ea typeface="微软雅黑" panose="020B0503020204020204" pitchFamily="2" charset="-122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" name="组合 8"/>
          <p:cNvGrpSpPr/>
          <p:nvPr/>
        </p:nvGrpSpPr>
        <p:grpSpPr>
          <a:xfrm>
            <a:off x="891540" y="3429635"/>
            <a:ext cx="3475355" cy="2528570"/>
            <a:chOff x="1627" y="1680"/>
            <a:chExt cx="5473" cy="3982"/>
          </a:xfrm>
        </p:grpSpPr>
        <p:pic>
          <p:nvPicPr>
            <p:cNvPr id="6146" name="图片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627" y="1680"/>
              <a:ext cx="5473" cy="349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矩形 1"/>
            <p:cNvSpPr/>
            <p:nvPr/>
          </p:nvSpPr>
          <p:spPr>
            <a:xfrm>
              <a:off x="1627" y="5104"/>
              <a:ext cx="5473" cy="5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400">
                  <a:latin typeface="华文细黑" panose="02010600040101010101" charset="-122"/>
                  <a:ea typeface="华文细黑" panose="02010600040101010101" charset="-122"/>
                </a:rPr>
                <a:t>千里有缘</a:t>
              </a:r>
              <a:endParaRPr lang="zh-CN" altLang="en-US" sz="2400">
                <a:latin typeface="华文细黑" panose="02010600040101010101" charset="-122"/>
                <a:ea typeface="华文细黑" panose="02010600040101010101" charset="-122"/>
              </a:endParaRPr>
            </a:p>
          </p:txBody>
        </p:sp>
      </p:grpSp>
      <p:sp>
        <p:nvSpPr>
          <p:cNvPr id="3" name="标题 15361"/>
          <p:cNvSpPr>
            <a:spLocks noGrp="1"/>
          </p:cNvSpPr>
          <p:nvPr/>
        </p:nvSpPr>
        <p:spPr>
          <a:xfrm>
            <a:off x="1163320" y="1197610"/>
            <a:ext cx="2328545" cy="10845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dirty="0">
                <a:latin typeface="华文细黑" panose="02010600040101010101" charset="-122"/>
                <a:ea typeface="华文细黑" panose="02010600040101010101" charset="-122"/>
              </a:rPr>
              <a:t>思维创新活动</a:t>
            </a:r>
            <a:endParaRPr lang="zh-CN" altLang="en-US" sz="2800" b="1" dirty="0">
              <a:latin typeface="华文细黑" panose="02010600040101010101" charset="-122"/>
              <a:ea typeface="华文细黑" panose="02010600040101010101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994275" y="3430905"/>
            <a:ext cx="3094355" cy="2527300"/>
            <a:chOff x="7894" y="2391"/>
            <a:chExt cx="4873" cy="3980"/>
          </a:xfrm>
        </p:grpSpPr>
        <p:sp>
          <p:nvSpPr>
            <p:cNvPr id="4" name="矩形 3"/>
            <p:cNvSpPr/>
            <p:nvPr/>
          </p:nvSpPr>
          <p:spPr>
            <a:xfrm>
              <a:off x="7895" y="5882"/>
              <a:ext cx="4872" cy="4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400">
                  <a:latin typeface="华文细黑" panose="02010600040101010101" charset="-122"/>
                  <a:ea typeface="华文细黑" panose="02010600040101010101" charset="-122"/>
                  <a:cs typeface="华文细黑" panose="02010600040101010101" charset="-122"/>
                </a:rPr>
                <a:t>穿越</a:t>
              </a:r>
              <a:r>
                <a:rPr lang="en-US" altLang="zh-CN" sz="2400">
                  <a:latin typeface="华文细黑" panose="02010600040101010101" charset="-122"/>
                  <a:ea typeface="华文细黑" panose="02010600040101010101" charset="-122"/>
                  <a:cs typeface="华文细黑" panose="02010600040101010101" charset="-122"/>
                </a:rPr>
                <a:t>A4</a:t>
              </a:r>
              <a:endParaRPr lang="en-US" altLang="zh-CN" sz="24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rcRect b="5776"/>
            <a:stretch>
              <a:fillRect/>
            </a:stretch>
          </p:blipFill>
          <p:spPr>
            <a:xfrm>
              <a:off x="7894" y="2391"/>
              <a:ext cx="4873" cy="3491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4366895" y="679450"/>
            <a:ext cx="3327400" cy="2705100"/>
            <a:chOff x="4869" y="1167"/>
            <a:chExt cx="5240" cy="426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9" y="1167"/>
              <a:ext cx="5241" cy="3702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4869" y="4869"/>
              <a:ext cx="5241" cy="5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400">
                  <a:latin typeface="华文细黑" panose="02010600040101010101" charset="-122"/>
                  <a:ea typeface="华文细黑" panose="02010600040101010101" charset="-122"/>
                </a:rPr>
                <a:t>团队置钉</a:t>
              </a:r>
              <a:endParaRPr lang="zh-CN" altLang="en-US" sz="2400">
                <a:latin typeface="华文细黑" panose="02010600040101010101" charset="-122"/>
                <a:ea typeface="华文细黑" panose="02010600040101010101" charset="-122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012190" y="4220845"/>
            <a:ext cx="3280410" cy="504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华文细黑" panose="02010600040101010101" charset="-122"/>
                <a:ea typeface="华文细黑" panose="02010600040101010101" charset="-122"/>
              </a:rPr>
              <a:t>大渡河</a:t>
            </a:r>
            <a:r>
              <a:rPr lang="en-US" altLang="zh-CN">
                <a:latin typeface="华文细黑" panose="02010600040101010101" charset="-122"/>
                <a:ea typeface="华文细黑" panose="02010600040101010101" charset="-122"/>
              </a:rPr>
              <a:t>-</a:t>
            </a:r>
            <a:r>
              <a:rPr lang="zh-CN" altLang="en-US">
                <a:latin typeface="华文细黑" panose="02010600040101010101" charset="-122"/>
                <a:ea typeface="华文细黑" panose="02010600040101010101" charset="-122"/>
              </a:rPr>
              <a:t>勇闯难关</a:t>
            </a:r>
            <a:r>
              <a:rPr lang="en-US" altLang="zh-CN">
                <a:latin typeface="华文细黑" panose="02010600040101010101" charset="-122"/>
                <a:ea typeface="华文细黑" panose="02010600040101010101" charset="-122"/>
              </a:rPr>
              <a:t>-</a:t>
            </a:r>
            <a:r>
              <a:rPr lang="zh-CN" altLang="en-US">
                <a:latin typeface="华文细黑" panose="02010600040101010101" charset="-122"/>
                <a:ea typeface="华文细黑" panose="02010600040101010101" charset="-122"/>
              </a:rPr>
              <a:t>巧渡沼泽</a:t>
            </a:r>
            <a:endParaRPr lang="zh-CN" altLang="en-US"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687060" y="4220845"/>
            <a:ext cx="2637155" cy="504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华文细黑" panose="02010600040101010101" charset="-122"/>
                <a:ea typeface="华文细黑" panose="02010600040101010101" charset="-122"/>
              </a:rPr>
              <a:t>边关战火</a:t>
            </a:r>
            <a:endParaRPr lang="zh-CN" altLang="en-US"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5" name="标题 15361"/>
          <p:cNvSpPr>
            <a:spLocks noGrp="1"/>
          </p:cNvSpPr>
          <p:nvPr/>
        </p:nvSpPr>
        <p:spPr>
          <a:xfrm>
            <a:off x="1782763" y="719138"/>
            <a:ext cx="6040437" cy="5651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dirty="0">
                <a:latin typeface="华文细黑" panose="02010600040101010101" charset="-122"/>
                <a:ea typeface="华文细黑" panose="02010600040101010101" charset="-122"/>
              </a:rPr>
              <a:t>团队协作活动</a:t>
            </a:r>
            <a:endParaRPr lang="zh-CN" altLang="en-US" sz="2800" b="1" dirty="0">
              <a:latin typeface="华文细黑" panose="02010600040101010101" charset="-122"/>
              <a:ea typeface="华文细黑" panose="0201060004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9140" y="1691640"/>
            <a:ext cx="3825875" cy="25292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3335" y="1691640"/>
            <a:ext cx="3823970" cy="25406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矩形 17409"/>
          <p:cNvSpPr/>
          <p:nvPr/>
        </p:nvSpPr>
        <p:spPr>
          <a:xfrm>
            <a:off x="1908175" y="1341438"/>
            <a:ext cx="5410200" cy="83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5400" b="1"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chemeClr val="hlink"/>
                    </a:gs>
                    <a:gs pos="100000">
                      <a:srgbClr val="000076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pitchFamily="2" charset="0"/>
                <a:ea typeface="Verdana" panose="020B0604030504040204" pitchFamily="2" charset="0"/>
              </a:rPr>
              <a:t>Thank You !</a:t>
            </a:r>
            <a:endParaRPr lang="zh-CN" altLang="en-US" sz="5400" b="1"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chemeClr val="hlink"/>
                  </a:gs>
                  <a:gs pos="100000">
                    <a:srgbClr val="000076"/>
                  </a:gs>
                </a:gsLst>
                <a:lin ang="5400000" scaled="1"/>
                <a:tileRect/>
              </a:gra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pitchFamily="2" charset="0"/>
              <a:ea typeface="Verdana" panose="020B0604030504040204" pitchFamily="2" charset="0"/>
            </a:endParaRPr>
          </a:p>
        </p:txBody>
      </p:sp>
      <p:sp>
        <p:nvSpPr>
          <p:cNvPr id="35842" name="矩形 17410"/>
          <p:cNvSpPr/>
          <p:nvPr/>
        </p:nvSpPr>
        <p:spPr>
          <a:xfrm>
            <a:off x="2268538" y="2673350"/>
            <a:ext cx="4529137" cy="28352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lvl="0" indent="0" eaLnBrk="0" hangingPunct="0"/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领翔坚持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0" eaLnBrk="0" hangingPunct="0"/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0" eaLnBrk="0" hangingPunct="0"/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方向与途径结合，长期与短期结合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0" eaLnBrk="0" hangingPunct="0"/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0" eaLnBrk="0" hangingPunct="0"/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专业与基础结合，理论与实际结合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0" eaLnBrk="0" hangingPunct="0"/>
            <a:b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为企业提供富有成效的培训与咨询服务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0" eaLnBrk="0" hangingPunct="0"/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0" eaLnBrk="0" hangingPunct="0"/>
            <a:r>
              <a:rPr lang="zh-CN" altLang="en-US" sz="20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努力追求满足并超越企业的期待！</a:t>
            </a:r>
            <a:endParaRPr lang="zh-CN" altLang="en-US" sz="2000" b="1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3C1DA"/>
        </a:accent5>
        <a:accent6>
          <a:srgbClr val="AC4744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732</Words>
  <Application>WPS 演示</Application>
  <PresentationFormat>在屏幕上显示</PresentationFormat>
  <Paragraphs>55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8" baseType="lpstr">
      <vt:lpstr>Arial</vt:lpstr>
      <vt:lpstr>宋体</vt:lpstr>
      <vt:lpstr>Wingdings</vt:lpstr>
      <vt:lpstr>Calibri</vt:lpstr>
      <vt:lpstr>Segoe UI</vt:lpstr>
      <vt:lpstr>华文细黑</vt:lpstr>
      <vt:lpstr>华文彩云</vt:lpstr>
      <vt:lpstr>微软雅黑</vt:lpstr>
      <vt:lpstr>Verdana</vt:lpstr>
      <vt:lpstr>Tahoma</vt:lpstr>
      <vt:lpstr>Arial Unicode MS</vt:lpstr>
      <vt:lpstr>Tema de Office</vt:lpstr>
      <vt:lpstr>PowerPoint 演示文稿</vt:lpstr>
      <vt:lpstr>PowerPoint 演示文稿</vt:lpstr>
      <vt:lpstr>群龙取水</vt:lpstr>
      <vt:lpstr>PowerPoint 演示文稿</vt:lpstr>
      <vt:lpstr>PowerPoint 演示文稿</vt:lpstr>
      <vt:lpstr>PowerPoint 演示文稿</vt:lpstr>
    </vt:vector>
  </TitlesOfParts>
  <Company>kingsoft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Design</dc:creator>
  <cp:lastModifiedBy>HIPO</cp:lastModifiedBy>
  <cp:revision>196</cp:revision>
  <dcterms:created xsi:type="dcterms:W3CDTF">2010-05-18T15:49:00Z</dcterms:created>
  <dcterms:modified xsi:type="dcterms:W3CDTF">2020-06-11T01:46:20Z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