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59" r:id="rId5"/>
    <p:sldId id="263" r:id="rId6"/>
    <p:sldId id="262" r:id="rId7"/>
    <p:sldId id="26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3505"/>
          <a:stretch>
            <a:fillRect/>
          </a:stretch>
        </p:blipFill>
        <p:spPr>
          <a:xfrm>
            <a:off x="0" y="0"/>
            <a:ext cx="12169140" cy="69259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55" y="0"/>
            <a:ext cx="12183745" cy="380746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9"/>
          <p:cNvSpPr/>
          <p:nvPr/>
        </p:nvSpPr>
        <p:spPr>
          <a:xfrm>
            <a:off x="19050" y="5272405"/>
            <a:ext cx="1220343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3200">
              <a:solidFill>
                <a:srgbClr val="F8F8F8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" y="884555"/>
            <a:ext cx="1216850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chemeClr val="bg2">
                    <a:lumMod val="25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2300">
                <a:solidFill>
                  <a:schemeClr val="bg2">
                    <a:lumMod val="25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皮划艇在我国古代就已经出现，当时作为水上交通和捕鱼的工具，皮艇起源于格陵兰岛上的爱斯基摩人所制作的一种小船，这种船用鲸鱼皮、水獭皮包在骨头架子上，用两端有桨叶的桨划动。香港，澳门等地把皮划艇称作独木舟。</a:t>
            </a:r>
            <a:endParaRPr lang="zh-CN" altLang="en-US" sz="2300">
              <a:solidFill>
                <a:schemeClr val="bg2">
                  <a:lumMod val="25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300">
              <a:solidFill>
                <a:schemeClr val="bg2">
                  <a:lumMod val="25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chemeClr val="bg2">
                    <a:lumMod val="25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皮划艇是一项能够给人很大美感和愉悦享受的运动，它既有激烈的对抗和竞争，也有队员完美发挥技术时展现的运动之美和韵律之美。</a:t>
            </a:r>
            <a:endParaRPr lang="zh-CN" altLang="en-US" sz="2300">
              <a:solidFill>
                <a:schemeClr val="bg2">
                  <a:lumMod val="25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300">
              <a:solidFill>
                <a:schemeClr val="bg2">
                  <a:lumMod val="25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300">
                <a:solidFill>
                  <a:schemeClr val="bg2">
                    <a:lumMod val="25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阳光，空气，水，一叶扁舟。这是离自然最近的运动。</a:t>
            </a:r>
            <a:endParaRPr lang="zh-CN" altLang="en-US" sz="2300">
              <a:solidFill>
                <a:schemeClr val="bg2">
                  <a:lumMod val="25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6740" y="221615"/>
            <a:ext cx="1932940" cy="582363"/>
            <a:chOff x="1160" y="544"/>
            <a:chExt cx="5122" cy="1797"/>
          </a:xfrm>
        </p:grpSpPr>
        <p:grpSp>
          <p:nvGrpSpPr>
            <p:cNvPr id="7" name="组合 6"/>
            <p:cNvGrpSpPr/>
            <p:nvPr/>
          </p:nvGrpSpPr>
          <p:grpSpPr>
            <a:xfrm>
              <a:off x="1160" y="544"/>
              <a:ext cx="5122" cy="1797"/>
              <a:chOff x="755471" y="1336153"/>
              <a:chExt cx="2536364" cy="1634265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3208965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58188" y="1336153"/>
                <a:ext cx="2533647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56830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55471" y="2756556"/>
                <a:ext cx="2536364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56830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207607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</p:grpSp>
        <p:sp>
          <p:nvSpPr>
            <p:cNvPr id="21" name="TextBox 30"/>
            <p:cNvSpPr txBox="1"/>
            <p:nvPr/>
          </p:nvSpPr>
          <p:spPr>
            <a:xfrm>
              <a:off x="1912" y="689"/>
              <a:ext cx="3617" cy="1370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p>
              <a:pPr algn="dist"/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活动背景</a:t>
              </a:r>
              <a:endParaRPr lang="zh-CN" altLang="en-US" sz="23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" y="-34290"/>
            <a:ext cx="12184380" cy="6925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70" y="-33655"/>
            <a:ext cx="12221210" cy="6925310"/>
          </a:xfrm>
          <a:prstGeom prst="rect">
            <a:avLst/>
          </a:prstGeom>
          <a:gradFill>
            <a:gsLst>
              <a:gs pos="100000">
                <a:srgbClr val="FFFFFF">
                  <a:alpha val="100000"/>
                </a:srgbClr>
              </a:gs>
              <a:gs pos="45000">
                <a:schemeClr val="bg1">
                  <a:alpha val="75000"/>
                </a:schemeClr>
              </a:gs>
              <a:gs pos="70000">
                <a:schemeClr val="bg1"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9"/>
          <p:cNvSpPr/>
          <p:nvPr/>
        </p:nvSpPr>
        <p:spPr>
          <a:xfrm>
            <a:off x="19050" y="5272405"/>
            <a:ext cx="1220343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3200">
              <a:solidFill>
                <a:srgbClr val="F8F8F8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5310" y="221615"/>
            <a:ext cx="1932940" cy="582363"/>
            <a:chOff x="1160" y="544"/>
            <a:chExt cx="5122" cy="1797"/>
          </a:xfrm>
        </p:grpSpPr>
        <p:grpSp>
          <p:nvGrpSpPr>
            <p:cNvPr id="7" name="组合 6"/>
            <p:cNvGrpSpPr/>
            <p:nvPr/>
          </p:nvGrpSpPr>
          <p:grpSpPr>
            <a:xfrm>
              <a:off x="1160" y="544"/>
              <a:ext cx="5122" cy="1797"/>
              <a:chOff x="755471" y="1336153"/>
              <a:chExt cx="2536364" cy="1634265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3208965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58188" y="1336153"/>
                <a:ext cx="2533647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56830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55471" y="2756556"/>
                <a:ext cx="2536364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56830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207607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</p:grpSp>
        <p:sp>
          <p:nvSpPr>
            <p:cNvPr id="21" name="TextBox 30"/>
            <p:cNvSpPr txBox="1"/>
            <p:nvPr/>
          </p:nvSpPr>
          <p:spPr>
            <a:xfrm>
              <a:off x="1912" y="689"/>
              <a:ext cx="3617" cy="1370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p>
              <a:pPr algn="dist"/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培训目标</a:t>
              </a:r>
              <a:endParaRPr lang="zh-CN" altLang="en-US" sz="23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9745" y="1072515"/>
            <a:ext cx="112420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/>
              <a:t>从体验层面：体验独具特色的皮划艇水上 文化之旅、学习划艇技术。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从情感层面：以艇和水作为纽带，拉近彼此间的距离，加强队员之间的沟通与交流，增近友谊。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从理念层面：提升公司价值观的认同感与企业归属感，拓展心智与体力。</a:t>
            </a:r>
            <a:endParaRPr lang="zh-CN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" y="-34290"/>
            <a:ext cx="12184380" cy="69259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560" y="-38100"/>
            <a:ext cx="12329160" cy="6962140"/>
            <a:chOff x="3" y="-54"/>
            <a:chExt cx="19416" cy="10964"/>
          </a:xfrm>
        </p:grpSpPr>
        <p:sp>
          <p:nvSpPr>
            <p:cNvPr id="6" name="矩形 5"/>
            <p:cNvSpPr/>
            <p:nvPr/>
          </p:nvSpPr>
          <p:spPr>
            <a:xfrm>
              <a:off x="3" y="-54"/>
              <a:ext cx="19416" cy="10965"/>
            </a:xfrm>
            <a:prstGeom prst="rect">
              <a:avLst/>
            </a:prstGeom>
            <a:gradFill>
              <a:gsLst>
                <a:gs pos="100000">
                  <a:srgbClr val="FFFFFF">
                    <a:alpha val="100000"/>
                  </a:srgbClr>
                </a:gs>
                <a:gs pos="45000">
                  <a:schemeClr val="bg1">
                    <a:alpha val="75000"/>
                  </a:schemeClr>
                </a:gs>
                <a:gs pos="70000">
                  <a:schemeClr val="bg1">
                    <a:alpha val="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5923" y="295"/>
              <a:ext cx="13496" cy="26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 algn="ctr"/>
              <a:endParaRPr lang="en-US" sz="10400" b="1" dirty="0">
                <a:solidFill>
                  <a:schemeClr val="tx1">
                    <a:alpha val="10000"/>
                  </a:schemeClr>
                </a:solidFill>
                <a:latin typeface="Adobe Garamond Pro" panose="02020502060506020403" pitchFamily="18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9" name="Rectangle 9"/>
          <p:cNvSpPr/>
          <p:nvPr/>
        </p:nvSpPr>
        <p:spPr>
          <a:xfrm>
            <a:off x="90170" y="5423535"/>
            <a:ext cx="1220343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3200">
              <a:solidFill>
                <a:srgbClr val="F8F8F8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6740" y="198755"/>
            <a:ext cx="1932940" cy="582363"/>
            <a:chOff x="1160" y="544"/>
            <a:chExt cx="5122" cy="1797"/>
          </a:xfrm>
        </p:grpSpPr>
        <p:grpSp>
          <p:nvGrpSpPr>
            <p:cNvPr id="7" name="组合 6"/>
            <p:cNvGrpSpPr/>
            <p:nvPr/>
          </p:nvGrpSpPr>
          <p:grpSpPr>
            <a:xfrm>
              <a:off x="1160" y="544"/>
              <a:ext cx="5122" cy="1797"/>
              <a:chOff x="755471" y="1336153"/>
              <a:chExt cx="2536364" cy="1634265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3208965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58188" y="1336153"/>
                <a:ext cx="2533647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56830" y="1336153"/>
                <a:ext cx="81511" cy="68614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55471" y="2756556"/>
                <a:ext cx="2536364" cy="21386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56830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207607" y="2457148"/>
                <a:ext cx="81511" cy="34218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/>
                <a:endParaRPr lang="zh-CN" altLang="en-US" sz="900"/>
              </a:p>
            </p:txBody>
          </p:sp>
        </p:grpSp>
        <p:sp>
          <p:nvSpPr>
            <p:cNvPr id="21" name="TextBox 30"/>
            <p:cNvSpPr txBox="1"/>
            <p:nvPr/>
          </p:nvSpPr>
          <p:spPr>
            <a:xfrm>
              <a:off x="1912" y="689"/>
              <a:ext cx="3617" cy="1370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p>
              <a:pPr algn="dist"/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培训效果</a:t>
              </a:r>
              <a:endParaRPr lang="zh-CN" altLang="en-US" sz="23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79520" y="979876"/>
            <a:ext cx="10975199" cy="5641198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itle 6"/>
          <p:cNvSpPr txBox="1"/>
          <p:nvPr>
            <p:custDataLst>
              <p:tags r:id="rId3"/>
            </p:custDataLst>
          </p:nvPr>
        </p:nvSpPr>
        <p:spPr>
          <a:xfrm>
            <a:off x="737235" y="1280795"/>
            <a:ext cx="10859135" cy="50387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charset="0"/>
              </a:defRPr>
            </a:lvl1pPr>
          </a:lstStyle>
          <a:p>
            <a:pPr marL="400050" lvl="0" indent="-400050" algn="l" font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  <a:defRPr/>
            </a:pPr>
            <a:r>
              <a:rPr lang="zh-CN" altLang="en-US" sz="1800" b="1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培养参训学员的团队合作精神、奉献精神。</a:t>
            </a:r>
            <a:endParaRPr lang="zh-CN" altLang="en-US" sz="1800" b="1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  <a:defRPr/>
            </a:pPr>
            <a:r>
              <a:rPr lang="zh-CN" altLang="en-US" sz="1800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Improve team cooperation spirit and the offer spirit.</a:t>
            </a:r>
            <a:endParaRPr lang="zh-CN" altLang="en-US" sz="1800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400050" lvl="0" indent="-400050" algn="l" font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  <a:defRPr/>
            </a:pPr>
            <a:r>
              <a:rPr lang="zh-CN" altLang="en-US" sz="1800" b="1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贴近大自然，享受大自然、体会大自然。</a:t>
            </a:r>
            <a:endParaRPr lang="zh-CN" altLang="en-US" sz="1800" b="1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defRPr/>
            </a:pPr>
            <a:r>
              <a:rPr lang="zh-CN" altLang="en-US" sz="1800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Draw  close to the nature,Enjoy the nature, realize  the nature</a:t>
            </a:r>
            <a:endParaRPr lang="zh-CN" altLang="en-US" sz="1800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400050" lvl="0" indent="-400050" algn="l" font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  <a:defRPr/>
            </a:pPr>
            <a:r>
              <a:rPr lang="zh-CN" altLang="en-US" sz="1800" b="1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宽容他人的错误，彼此间的信任、理解和鼓励，冷静的思考对团队达到目标的重要性。</a:t>
            </a:r>
            <a:endParaRPr lang="zh-CN" altLang="en-US" sz="1800" b="1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defRPr/>
            </a:pPr>
            <a:r>
              <a:rPr lang="zh-CN" altLang="en-US" sz="1800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Forgive other people mistake, trust each other, understanding and</a:t>
            </a:r>
            <a:r>
              <a:rPr lang="zh-CN" altLang="en-US" sz="1800" b="1" spc="150">
                <a:ln w="3175">
                  <a:noFill/>
                  <a:prstDash val="dash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encouragement,The calm ponder achieves the goal to the team。</a:t>
            </a:r>
            <a:endParaRPr lang="zh-CN" altLang="en-US" sz="1800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400050" lvl="0" indent="-400050" algn="l" font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  <a:defRPr/>
            </a:pPr>
            <a:r>
              <a:rPr lang="zh-CN" altLang="en-US" sz="1800" b="1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充分利用所有可利用的资源作出准确的判断、提升团队沟通、协作与凝聚力、加强目标达成。</a:t>
            </a:r>
            <a:endParaRPr lang="zh-CN" altLang="en-US" sz="1800" b="1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○"/>
              <a:defRPr/>
            </a:pPr>
            <a:r>
              <a:rPr lang="zh-CN" altLang="en-US" sz="1800" spc="1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Use all provided resources and make the accurate judgment.</a:t>
            </a:r>
            <a:endParaRPr lang="zh-CN" altLang="en-US" sz="1800" spc="1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" y="-34290"/>
            <a:ext cx="12184380" cy="69259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05" y="-34290"/>
            <a:ext cx="12329160" cy="6962140"/>
            <a:chOff x="3" y="-54"/>
            <a:chExt cx="19416" cy="10964"/>
          </a:xfrm>
        </p:grpSpPr>
        <p:sp>
          <p:nvSpPr>
            <p:cNvPr id="6" name="矩形 5"/>
            <p:cNvSpPr/>
            <p:nvPr/>
          </p:nvSpPr>
          <p:spPr>
            <a:xfrm>
              <a:off x="3" y="-54"/>
              <a:ext cx="19416" cy="10965"/>
            </a:xfrm>
            <a:prstGeom prst="rect">
              <a:avLst/>
            </a:prstGeom>
            <a:gradFill>
              <a:gsLst>
                <a:gs pos="100000">
                  <a:srgbClr val="FFFFFF">
                    <a:alpha val="100000"/>
                  </a:srgbClr>
                </a:gs>
                <a:gs pos="45000">
                  <a:schemeClr val="bg1">
                    <a:alpha val="75000"/>
                  </a:schemeClr>
                </a:gs>
                <a:gs pos="70000">
                  <a:schemeClr val="bg1">
                    <a:alpha val="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5923" y="295"/>
              <a:ext cx="13496" cy="26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pPr algn="ctr"/>
              <a:r>
                <a:rPr lang="en-US" sz="10400" b="1" dirty="0">
                  <a:solidFill>
                    <a:schemeClr val="tx1">
                      <a:alpha val="10000"/>
                    </a:schemeClr>
                  </a:solidFill>
                  <a:latin typeface="Adobe Garamond Pro" panose="02020502060506020403" pitchFamily="18" charset="0"/>
                  <a:ea typeface="Bebas Neue" charset="0"/>
                  <a:cs typeface="Bebas Neue" charset="0"/>
                </a:rPr>
                <a:t>Pi Hua Ting </a:t>
              </a:r>
              <a:endParaRPr lang="en-US" sz="10400" b="1" dirty="0">
                <a:solidFill>
                  <a:schemeClr val="tx1">
                    <a:alpha val="10000"/>
                  </a:schemeClr>
                </a:solidFill>
                <a:latin typeface="Adobe Garamond Pro" panose="02020502060506020403" pitchFamily="18" charset="0"/>
                <a:ea typeface="Bebas Neue" charset="0"/>
                <a:cs typeface="Bebas Neue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6600" y="345440"/>
            <a:ext cx="3252470" cy="1035050"/>
            <a:chOff x="755471" y="1336153"/>
            <a:chExt cx="2536364" cy="1482411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35" name="矩形 34"/>
            <p:cNvSpPr/>
            <p:nvPr/>
          </p:nvSpPr>
          <p:spPr>
            <a:xfrm>
              <a:off x="3237355" y="1336153"/>
              <a:ext cx="53186" cy="6853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6" name="矩形 35"/>
            <p:cNvSpPr/>
            <p:nvPr/>
          </p:nvSpPr>
          <p:spPr>
            <a:xfrm>
              <a:off x="758242" y="1336153"/>
              <a:ext cx="2533593" cy="6112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7" name="矩形 36"/>
            <p:cNvSpPr/>
            <p:nvPr/>
          </p:nvSpPr>
          <p:spPr>
            <a:xfrm>
              <a:off x="757122" y="1336153"/>
              <a:ext cx="53186" cy="6853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8" name="矩形 37"/>
            <p:cNvSpPr/>
            <p:nvPr/>
          </p:nvSpPr>
          <p:spPr>
            <a:xfrm>
              <a:off x="755471" y="2757437"/>
              <a:ext cx="2536363" cy="6112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39" name="矩形 38"/>
            <p:cNvSpPr/>
            <p:nvPr/>
          </p:nvSpPr>
          <p:spPr>
            <a:xfrm>
              <a:off x="757122" y="2457428"/>
              <a:ext cx="53186" cy="34267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40" name="矩形 39"/>
            <p:cNvSpPr/>
            <p:nvPr/>
          </p:nvSpPr>
          <p:spPr>
            <a:xfrm>
              <a:off x="3236435" y="2457428"/>
              <a:ext cx="53186" cy="34267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sp>
        <p:nvSpPr>
          <p:cNvPr id="41" name="TextBox 30"/>
          <p:cNvSpPr txBox="1"/>
          <p:nvPr/>
        </p:nvSpPr>
        <p:spPr>
          <a:xfrm>
            <a:off x="757706" y="463510"/>
            <a:ext cx="3229610" cy="82867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皮划艇环节</a:t>
            </a:r>
            <a:endParaRPr lang="zh-CN" altLang="en-US" sz="48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TextBox 67"/>
          <p:cNvSpPr txBox="1"/>
          <p:nvPr/>
        </p:nvSpPr>
        <p:spPr>
          <a:xfrm>
            <a:off x="267335" y="1513205"/>
            <a:ext cx="4191000" cy="501650"/>
          </a:xfrm>
          <a:prstGeom prst="rect">
            <a:avLst/>
          </a:prstGeom>
          <a:noFill/>
          <a:ln>
            <a:noFill/>
          </a:ln>
        </p:spPr>
        <p:txBody>
          <a:bodyPr wrap="square" lIns="91441" tIns="45720" rIns="91441" bIns="45720">
            <a:spAutoFit/>
          </a:bodyPr>
          <a:lstStyle>
            <a:defPPr>
              <a:defRPr lang="en-US"/>
            </a:defPPr>
            <a:lvl1pPr algn="ctr" eaLnBrk="0" hangingPunct="0">
              <a:defRPr sz="14900">
                <a:solidFill>
                  <a:srgbClr val="64433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65" b="1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canoe and kayak</a:t>
            </a:r>
            <a:endParaRPr lang="en-US" sz="2665" b="1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9050" y="5272405"/>
            <a:ext cx="1220343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3200">
              <a:solidFill>
                <a:srgbClr val="F8F8F8"/>
              </a:solidFill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6985" y="5272405"/>
            <a:ext cx="12225655" cy="683895"/>
          </a:xfrm>
          <a:prstGeom prst="rect">
            <a:avLst/>
          </a:prstGeom>
          <a:solidFill>
            <a:srgbClr val="836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3200">
              <a:solidFill>
                <a:srgbClr val="F8F8F8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05890" y="5384165"/>
            <a:ext cx="9409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皮划艇下水初体验      艇排活动（行走、合影等）      水上PK赛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2327275"/>
            <a:ext cx="12330430" cy="2473960"/>
            <a:chOff x="-139" y="3690"/>
            <a:chExt cx="19418" cy="3896"/>
          </a:xfrm>
        </p:grpSpPr>
        <p:sp>
          <p:nvSpPr>
            <p:cNvPr id="14" name="矩形 13"/>
            <p:cNvSpPr/>
            <p:nvPr/>
          </p:nvSpPr>
          <p:spPr>
            <a:xfrm>
              <a:off x="-139" y="3690"/>
              <a:ext cx="19418" cy="38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8" name="图片 7" descr="DSC_0252_wps图片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6" y="3856"/>
              <a:ext cx="3772" cy="3516"/>
            </a:xfrm>
            <a:prstGeom prst="rect">
              <a:avLst/>
            </a:prstGeom>
          </p:spPr>
        </p:pic>
        <p:pic>
          <p:nvPicPr>
            <p:cNvPr id="11" name="图片 10" descr="DSC_0290_wps图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" y="3856"/>
              <a:ext cx="5096" cy="35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3" y="3857"/>
              <a:ext cx="4791" cy="3514"/>
            </a:xfrm>
            <a:prstGeom prst="rect">
              <a:avLst/>
            </a:prstGeom>
          </p:spPr>
        </p:pic>
        <p:pic>
          <p:nvPicPr>
            <p:cNvPr id="2049" name="Picture 7" descr="D:\sdkayak club\kayak club\canoe好图\DSC02369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75" y="3838"/>
              <a:ext cx="4637" cy="35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05" y="-34290"/>
            <a:ext cx="12329160" cy="6962775"/>
            <a:chOff x="3" y="-54"/>
            <a:chExt cx="19416" cy="10965"/>
          </a:xfrm>
          <a:solidFill>
            <a:schemeClr val="bg1"/>
          </a:solidFill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" y="-54"/>
              <a:ext cx="19188" cy="10907"/>
            </a:xfrm>
            <a:prstGeom prst="rect">
              <a:avLst/>
            </a:prstGeom>
            <a:grpFill/>
          </p:spPr>
        </p:pic>
        <p:sp>
          <p:nvSpPr>
            <p:cNvPr id="6" name="矩形 5"/>
            <p:cNvSpPr/>
            <p:nvPr/>
          </p:nvSpPr>
          <p:spPr>
            <a:xfrm>
              <a:off x="3" y="-54"/>
              <a:ext cx="19416" cy="109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Rectangle 9"/>
            <p:cNvSpPr/>
            <p:nvPr/>
          </p:nvSpPr>
          <p:spPr>
            <a:xfrm>
              <a:off x="30" y="8303"/>
              <a:ext cx="19218" cy="12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sz="3200">
                <a:solidFill>
                  <a:srgbClr val="F8F8F8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1055" y="325120"/>
            <a:ext cx="10615295" cy="6308725"/>
            <a:chOff x="918" y="843"/>
            <a:chExt cx="15675" cy="91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cc92a8a5713e727f338b21ec3c188e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9" y="7118"/>
              <a:ext cx="5043" cy="2856"/>
            </a:xfrm>
            <a:prstGeom prst="rect">
              <a:avLst/>
            </a:prstGeom>
          </p:spPr>
        </p:pic>
        <p:pic>
          <p:nvPicPr>
            <p:cNvPr id="13" name="图片 12" descr="f6475fab85015c5d135cd90c1847434"/>
            <p:cNvPicPr/>
            <p:nvPr/>
          </p:nvPicPr>
          <p:blipFill>
            <a:blip r:embed="rId3"/>
            <a:srcRect t="16662"/>
            <a:stretch>
              <a:fillRect/>
            </a:stretch>
          </p:blipFill>
          <p:spPr>
            <a:xfrm>
              <a:off x="6186" y="863"/>
              <a:ext cx="5042" cy="2836"/>
            </a:xfrm>
            <a:prstGeom prst="rect">
              <a:avLst/>
            </a:prstGeom>
          </p:spPr>
        </p:pic>
        <p:pic>
          <p:nvPicPr>
            <p:cNvPr id="16" name="图片 15" descr="582032fe62969812023854ca6da687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549" y="3972"/>
              <a:ext cx="5043" cy="2855"/>
            </a:xfrm>
            <a:prstGeom prst="rect">
              <a:avLst/>
            </a:prstGeom>
          </p:spPr>
        </p:pic>
        <p:pic>
          <p:nvPicPr>
            <p:cNvPr id="17" name="图片 16" descr="1ed221adf90796f80368d3b86e61eb8"/>
            <p:cNvPicPr/>
            <p:nvPr/>
          </p:nvPicPr>
          <p:blipFill>
            <a:blip r:embed="rId5"/>
            <a:srcRect t="12510"/>
            <a:stretch>
              <a:fillRect/>
            </a:stretch>
          </p:blipFill>
          <p:spPr>
            <a:xfrm>
              <a:off x="6186" y="3972"/>
              <a:ext cx="5043" cy="285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919" y="3972"/>
              <a:ext cx="5042" cy="2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>
                  <a:sym typeface="+mn-ea"/>
                </a:rPr>
                <a:t>并肩扶持</a:t>
              </a:r>
              <a:endParaRPr lang="zh-CN" altLang="en-US" sz="4000"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549" y="863"/>
              <a:ext cx="5043" cy="2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>
                  <a:sym typeface="+mn-ea"/>
                </a:rPr>
                <a:t>互助互励</a:t>
              </a:r>
              <a:endParaRPr lang="zh-CN" altLang="en-US" sz="4000"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549" y="7118"/>
              <a:ext cx="5044" cy="28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>
                  <a:sym typeface="+mn-ea"/>
                </a:rPr>
                <a:t>共同进步</a:t>
              </a:r>
              <a:endParaRPr lang="zh-CN" altLang="en-US" sz="4000">
                <a:sym typeface="+mn-ea"/>
              </a:endParaRPr>
            </a:p>
          </p:txBody>
        </p:sp>
        <p:pic>
          <p:nvPicPr>
            <p:cNvPr id="21" name="图片 20" descr="DSC_0252_wps图片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86" y="7118"/>
              <a:ext cx="5043" cy="2856"/>
            </a:xfrm>
            <a:prstGeom prst="rect">
              <a:avLst/>
            </a:prstGeom>
          </p:spPr>
        </p:pic>
        <p:pic>
          <p:nvPicPr>
            <p:cNvPr id="22" name="图片 21" descr="DSC_0290_wps图片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8" y="843"/>
              <a:ext cx="5043" cy="2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63_1*i*1"/>
  <p:tag name="KSO_WM_TEMPLATE_CATEGORY" val="diagram"/>
  <p:tag name="KSO_WM_TEMPLATE_INDEX" val="20200863"/>
  <p:tag name="KSO_WM_UNIT_LAYERLEVEL" val="1"/>
  <p:tag name="KSO_WM_TAG_VERSION" val="1.0"/>
  <p:tag name="KSO_WM_BEAUTIFY_FLAG" val="#wm#"/>
  <p:tag name="KSO_WM_UNIT_SUBTYPE" val="h"/>
  <p:tag name="KSO_WM_UNIT_BLOCK" val="0"/>
  <p:tag name="KSO_WM_UNIT_SM_LIMIT_TYPE" val="1"/>
</p:tagLst>
</file>

<file path=ppt/tags/tag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3_1*f*1"/>
  <p:tag name="KSO_WM_TEMPLATE_CATEGORY" val="diagram"/>
  <p:tag name="KSO_WM_TEMPLATE_INDEX" val="20200863"/>
  <p:tag name="KSO_WM_UNIT_LAYERLEVEL" val="1"/>
  <p:tag name="KSO_WM_TAG_VERSION" val="1.0"/>
  <p:tag name="KSO_WM_BEAUTIFY_FLAG" val="#wm#"/>
  <p:tag name="KSO_WM_UNIT_DEFAULT_FONT" val="14;18;2"/>
  <p:tag name="KSO_WM_UNIT_BLOCK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WPS 演示</Application>
  <PresentationFormat>宽屏</PresentationFormat>
  <Paragraphs>41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华文新魏</vt:lpstr>
      <vt:lpstr>微软雅黑</vt:lpstr>
      <vt:lpstr>Adobe Garamond Pro</vt:lpstr>
      <vt:lpstr>Bebas Neue</vt:lpstr>
      <vt:lpstr>Segoe UI</vt:lpstr>
      <vt:lpstr>Courier New</vt:lpstr>
      <vt:lpstr>方正兰亭超细黑简体</vt:lpstr>
      <vt:lpstr>Arial Unicode MS</vt:lpstr>
      <vt:lpstr>Calibri</vt:lpstr>
      <vt:lpstr>MT Extra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HIPO</cp:lastModifiedBy>
  <cp:revision>11</cp:revision>
  <dcterms:created xsi:type="dcterms:W3CDTF">2020-06-08T07:04:00Z</dcterms:created>
  <dcterms:modified xsi:type="dcterms:W3CDTF">2020-06-24T07:34:10Z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