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60" r:id="rId3"/>
    <p:sldId id="258" r:id="rId4"/>
    <p:sldId id="283" r:id="rId5"/>
    <p:sldId id="266" r:id="rId6"/>
    <p:sldId id="263" r:id="rId7"/>
    <p:sldId id="262" r:id="rId8"/>
    <p:sldId id="277"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7F8"/>
    <a:srgbClr val="F1F4F5"/>
    <a:srgbClr val="EEF0F1"/>
    <a:srgbClr val="F1F5F5"/>
    <a:srgbClr val="F2F6F7"/>
    <a:srgbClr val="192D53"/>
    <a:srgbClr val="335177"/>
    <a:srgbClr val="001140"/>
    <a:srgbClr val="E6E6E6"/>
    <a:srgbClr val="F9F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660"/>
  </p:normalViewPr>
  <p:slideViewPr>
    <p:cSldViewPr>
      <p:cViewPr varScale="1">
        <p:scale>
          <a:sx n="62" d="100"/>
          <a:sy n="62" d="100"/>
        </p:scale>
        <p:origin x="800" y="4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DEEA07-AC19-4734-9605-B6FDA6E4201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3E2914-79C9-40B9-BFA4-D178ADF1D12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p>
            <a:pPr>
              <a:defRPr/>
            </a:pPr>
            <a:fld id="{E146956E-9E02-4534-9663-F9C25E0C514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2296"/>
            <a:ext cx="12192000" cy="673570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bg>
      <p:bgPr>
        <a:solidFill>
          <a:srgbClr val="FCFBF9"/>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742950" y="1970088"/>
            <a:ext cx="1435100" cy="1778000"/>
          </a:xfrm>
        </p:spPr>
        <p:txBody>
          <a:bodyPr>
            <a:normAutofit/>
          </a:bodyPr>
          <a:lstStyle>
            <a:lvl1pPr algn="ctr">
              <a:defRPr sz="1200"/>
            </a:lvl1pPr>
          </a:lstStyle>
          <a:p>
            <a:endParaRPr lang="en-US"/>
          </a:p>
        </p:txBody>
      </p:sp>
      <p:sp>
        <p:nvSpPr>
          <p:cNvPr id="18" name="Picture Placeholder 16"/>
          <p:cNvSpPr>
            <a:spLocks noGrp="1"/>
          </p:cNvSpPr>
          <p:nvPr>
            <p:ph type="pic" sz="quarter" idx="14"/>
          </p:nvPr>
        </p:nvSpPr>
        <p:spPr>
          <a:xfrm>
            <a:off x="2603500" y="1970088"/>
            <a:ext cx="1435100" cy="1778000"/>
          </a:xfrm>
        </p:spPr>
        <p:txBody>
          <a:bodyPr>
            <a:normAutofit/>
          </a:bodyPr>
          <a:lstStyle>
            <a:lvl1pPr algn="ctr">
              <a:defRPr sz="1200"/>
            </a:lvl1pPr>
          </a:lstStyle>
          <a:p>
            <a:endParaRPr lang="en-US"/>
          </a:p>
        </p:txBody>
      </p:sp>
      <p:sp>
        <p:nvSpPr>
          <p:cNvPr id="19" name="Picture Placeholder 16"/>
          <p:cNvSpPr>
            <a:spLocks noGrp="1"/>
          </p:cNvSpPr>
          <p:nvPr>
            <p:ph type="pic" sz="quarter" idx="15"/>
          </p:nvPr>
        </p:nvSpPr>
        <p:spPr>
          <a:xfrm>
            <a:off x="4464050" y="1970088"/>
            <a:ext cx="1435100" cy="1778000"/>
          </a:xfrm>
        </p:spPr>
        <p:txBody>
          <a:bodyPr>
            <a:normAutofit/>
          </a:bodyPr>
          <a:lstStyle>
            <a:lvl1pPr algn="ctr">
              <a:defRPr sz="1200"/>
            </a:lvl1pPr>
          </a:lstStyle>
          <a:p>
            <a:endParaRPr lang="en-US"/>
          </a:p>
        </p:txBody>
      </p:sp>
      <p:sp>
        <p:nvSpPr>
          <p:cNvPr id="20" name="Picture Placeholder 16"/>
          <p:cNvSpPr>
            <a:spLocks noGrp="1"/>
          </p:cNvSpPr>
          <p:nvPr>
            <p:ph type="pic" sz="quarter" idx="16"/>
          </p:nvPr>
        </p:nvSpPr>
        <p:spPr>
          <a:xfrm>
            <a:off x="6305550" y="1970088"/>
            <a:ext cx="1435100" cy="1778000"/>
          </a:xfrm>
        </p:spPr>
        <p:txBody>
          <a:bodyPr>
            <a:normAutofit/>
          </a:bodyPr>
          <a:lstStyle>
            <a:lvl1pPr algn="ctr">
              <a:defRPr sz="1200"/>
            </a:lvl1pPr>
          </a:lstStyle>
          <a:p>
            <a:endParaRPr lang="en-US"/>
          </a:p>
        </p:txBody>
      </p:sp>
      <p:sp>
        <p:nvSpPr>
          <p:cNvPr id="21" name="Picture Placeholder 16"/>
          <p:cNvSpPr>
            <a:spLocks noGrp="1"/>
          </p:cNvSpPr>
          <p:nvPr>
            <p:ph type="pic" sz="quarter" idx="17"/>
          </p:nvPr>
        </p:nvSpPr>
        <p:spPr>
          <a:xfrm>
            <a:off x="8147050" y="1970088"/>
            <a:ext cx="1435100" cy="1778000"/>
          </a:xfrm>
        </p:spPr>
        <p:txBody>
          <a:bodyPr>
            <a:normAutofit/>
          </a:bodyPr>
          <a:lstStyle>
            <a:lvl1pPr algn="ctr">
              <a:defRPr sz="1200"/>
            </a:lvl1pPr>
          </a:lstStyle>
          <a:p>
            <a:endParaRPr lang="en-US"/>
          </a:p>
        </p:txBody>
      </p:sp>
      <p:sp>
        <p:nvSpPr>
          <p:cNvPr id="22" name="Picture Placeholder 16"/>
          <p:cNvSpPr>
            <a:spLocks noGrp="1"/>
          </p:cNvSpPr>
          <p:nvPr>
            <p:ph type="pic" sz="quarter" idx="18"/>
          </p:nvPr>
        </p:nvSpPr>
        <p:spPr>
          <a:xfrm>
            <a:off x="10020300" y="1970088"/>
            <a:ext cx="1435100" cy="1778000"/>
          </a:xfrm>
        </p:spPr>
        <p:txBody>
          <a:bodyPr>
            <a:normAutofit/>
          </a:bodyPr>
          <a:lstStyle>
            <a:lvl1pPr algn="ctr">
              <a:defRPr sz="1200"/>
            </a:lvl1pPr>
          </a:lstStyle>
          <a:p>
            <a:endParaRPr lang="en-US"/>
          </a:p>
        </p:txBody>
      </p:sp>
      <p:sp>
        <p:nvSpPr>
          <p:cNvPr id="7" name="Date Placeholder 6"/>
          <p:cNvSpPr>
            <a:spLocks noGrp="1"/>
          </p:cNvSpPr>
          <p:nvPr>
            <p:ph type="dt" sz="half" idx="10"/>
          </p:nvPr>
        </p:nvSpPr>
        <p:spPr/>
        <p:txBody>
          <a:bodyPr/>
          <a:lstStyle/>
          <a:p>
            <a:fld id="{48AF68B1-9336-492A-960F-C89C8F2405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03FB0F-33B3-4EC1-A569-44A458FD2EF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2476500" y="1968500"/>
            <a:ext cx="2768600" cy="2768600"/>
          </a:xfrm>
          <a:prstGeom prst="teardrop">
            <a:avLst/>
          </a:prstGeom>
        </p:spPr>
        <p:txBody>
          <a:bodyPr>
            <a:normAutofit/>
          </a:bodyPr>
          <a:lstStyle>
            <a:lvl1pPr algn="ctr">
              <a:defRPr sz="1800"/>
            </a:lvl1pPr>
          </a:lstStyle>
          <a:p>
            <a:endParaRPr lang="en-US"/>
          </a:p>
        </p:txBody>
      </p:sp>
      <p:sp>
        <p:nvSpPr>
          <p:cNvPr id="5" name="Date Placeholder 4"/>
          <p:cNvSpPr>
            <a:spLocks noGrp="1"/>
          </p:cNvSpPr>
          <p:nvPr>
            <p:ph type="dt" sz="half" idx="10"/>
          </p:nvPr>
        </p:nvSpPr>
        <p:spPr/>
        <p:txBody>
          <a:bodyPr/>
          <a:lstStyle/>
          <a:p>
            <a:fld id="{48AF68B1-9336-492A-960F-C89C8F2405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3FB0F-33B3-4EC1-A569-44A458FD2EF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1173163" y="1841500"/>
            <a:ext cx="1638300" cy="1638300"/>
          </a:xfrm>
        </p:spPr>
        <p:txBody>
          <a:bodyPr>
            <a:normAutofit/>
          </a:bodyPr>
          <a:lstStyle>
            <a:lvl1pPr algn="ctr">
              <a:defRPr sz="1600"/>
            </a:lvl1pPr>
          </a:lstStyle>
          <a:p>
            <a:endParaRPr lang="en-US"/>
          </a:p>
        </p:txBody>
      </p:sp>
      <p:sp>
        <p:nvSpPr>
          <p:cNvPr id="11" name="Picture Placeholder 9"/>
          <p:cNvSpPr>
            <a:spLocks noGrp="1"/>
          </p:cNvSpPr>
          <p:nvPr>
            <p:ph type="pic" sz="quarter" idx="14"/>
          </p:nvPr>
        </p:nvSpPr>
        <p:spPr>
          <a:xfrm>
            <a:off x="9389313" y="4004309"/>
            <a:ext cx="1638300" cy="1638300"/>
          </a:xfrm>
        </p:spPr>
        <p:txBody>
          <a:bodyPr>
            <a:normAutofit/>
          </a:bodyPr>
          <a:lstStyle>
            <a:lvl1pPr algn="ctr">
              <a:defRPr sz="1600"/>
            </a:lvl1pPr>
          </a:lstStyle>
          <a:p>
            <a:endParaRPr lang="en-US"/>
          </a:p>
        </p:txBody>
      </p:sp>
      <p:sp>
        <p:nvSpPr>
          <p:cNvPr id="4" name="Date Placeholder 3"/>
          <p:cNvSpPr>
            <a:spLocks noGrp="1"/>
          </p:cNvSpPr>
          <p:nvPr>
            <p:ph type="dt" sz="half" idx="10"/>
          </p:nvPr>
        </p:nvSpPr>
        <p:spPr/>
        <p:txBody>
          <a:bodyPr/>
          <a:lstStyle/>
          <a:p>
            <a:fld id="{48AF68B1-9336-492A-960F-C89C8F2405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3FB0F-33B3-4EC1-A569-44A458FD2EF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6" name="文本框 5"/>
          <p:cNvSpPr txBox="1"/>
          <p:nvPr userDrawn="1"/>
        </p:nvSpPr>
        <p:spPr>
          <a:xfrm>
            <a:off x="4201080" y="862865"/>
            <a:ext cx="3791423" cy="523220"/>
          </a:xfrm>
          <a:prstGeom prst="rect">
            <a:avLst/>
          </a:prstGeom>
          <a:noFill/>
        </p:spPr>
        <p:txBody>
          <a:bodyPr wrap="none" rtlCol="0">
            <a:spAutoFit/>
          </a:bodyPr>
          <a:lstStyle/>
          <a:p>
            <a:r>
              <a:rPr lang="zh-CN" altLang="en-US" sz="2800" b="1" dirty="0">
                <a:solidFill>
                  <a:srgbClr val="001140"/>
                </a:solidFill>
                <a:latin typeface="方正正黑简体" panose="02000000000000000000" pitchFamily="2" charset="-122"/>
                <a:ea typeface="方正正黑简体" panose="02000000000000000000" pitchFamily="2" charset="-122"/>
              </a:rPr>
              <a:t>请插入您的标题的内容</a:t>
            </a:r>
            <a:endParaRPr lang="zh-CN" altLang="en-US" sz="2800" b="1" dirty="0">
              <a:solidFill>
                <a:srgbClr val="001140"/>
              </a:solidFill>
              <a:latin typeface="方正正黑简体" panose="02000000000000000000" pitchFamily="2" charset="-122"/>
              <a:ea typeface="方正正黑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3F7F8"/>
            </a:gs>
            <a:gs pos="100000">
              <a:srgbClr val="E6E6E6"/>
            </a:gs>
          </a:gsLst>
          <a:lin ang="5400000" scaled="1"/>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8.wdp"/><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hdphoto" Target="../media/image10.wdp"/><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8521698" y="-16933"/>
            <a:ext cx="3670302" cy="6858000"/>
          </a:xfrm>
          <a:prstGeom prst="rect">
            <a:avLst/>
          </a:prstGeom>
          <a:gradFill>
            <a:gsLst>
              <a:gs pos="0">
                <a:srgbClr val="001140"/>
              </a:gs>
              <a:gs pos="100000">
                <a:srgbClr val="33517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001140"/>
              </a:solidFill>
            </a:endParaRPr>
          </a:p>
        </p:txBody>
      </p:sp>
      <p:sp>
        <p:nvSpPr>
          <p:cNvPr id="2" name="矩形 1"/>
          <p:cNvSpPr/>
          <p:nvPr/>
        </p:nvSpPr>
        <p:spPr>
          <a:xfrm>
            <a:off x="20108" y="0"/>
            <a:ext cx="12177183" cy="6858000"/>
          </a:xfrm>
          <a:prstGeom prst="rect">
            <a:avLst/>
          </a:prstGeom>
          <a:blipFill dpi="0" rotWithShape="1">
            <a:blip r:embed="rId1" cstate="print">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p>
        </p:txBody>
      </p:sp>
      <p:grpSp>
        <p:nvGrpSpPr>
          <p:cNvPr id="13" name="组合 12"/>
          <p:cNvGrpSpPr/>
          <p:nvPr/>
        </p:nvGrpSpPr>
        <p:grpSpPr bwMode="auto">
          <a:xfrm>
            <a:off x="6108700" y="291446"/>
            <a:ext cx="2199217" cy="3062816"/>
            <a:chOff x="2905125" y="111919"/>
            <a:chExt cx="1650206" cy="2297906"/>
          </a:xfrm>
        </p:grpSpPr>
        <p:sp>
          <p:nvSpPr>
            <p:cNvPr id="11" name="任意多边形 10"/>
            <p:cNvSpPr/>
            <p:nvPr/>
          </p:nvSpPr>
          <p:spPr>
            <a:xfrm>
              <a:off x="2905125" y="142091"/>
              <a:ext cx="1620028" cy="2267734"/>
            </a:xfrm>
            <a:custGeom>
              <a:avLst/>
              <a:gdLst>
                <a:gd name="connsiteX0" fmla="*/ 0 w 1619250"/>
                <a:gd name="connsiteY0" fmla="*/ 2266950 h 2266950"/>
                <a:gd name="connsiteX1" fmla="*/ 1619250 w 1619250"/>
                <a:gd name="connsiteY1" fmla="*/ 647700 h 2266950"/>
                <a:gd name="connsiteX2" fmla="*/ 1619250 w 1619250"/>
                <a:gd name="connsiteY2" fmla="*/ 0 h 2266950"/>
              </a:gdLst>
              <a:ahLst/>
              <a:cxnLst>
                <a:cxn ang="0">
                  <a:pos x="connsiteX0" y="connsiteY0"/>
                </a:cxn>
                <a:cxn ang="0">
                  <a:pos x="connsiteX1" y="connsiteY1"/>
                </a:cxn>
                <a:cxn ang="0">
                  <a:pos x="connsiteX2" y="connsiteY2"/>
                </a:cxn>
              </a:cxnLst>
              <a:rect l="l" t="t" r="r" b="b"/>
              <a:pathLst>
                <a:path w="1619250" h="2266950">
                  <a:moveTo>
                    <a:pt x="0" y="2266950"/>
                  </a:moveTo>
                  <a:lnTo>
                    <a:pt x="1619250" y="647700"/>
                  </a:lnTo>
                  <a:lnTo>
                    <a:pt x="161925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p>
          </p:txBody>
        </p:sp>
        <p:sp>
          <p:nvSpPr>
            <p:cNvPr id="12" name="椭圆 11"/>
            <p:cNvSpPr/>
            <p:nvPr/>
          </p:nvSpPr>
          <p:spPr>
            <a:xfrm>
              <a:off x="4493388" y="111919"/>
              <a:ext cx="61943" cy="61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grpSp>
      <p:grpSp>
        <p:nvGrpSpPr>
          <p:cNvPr id="49" name="组合 48"/>
          <p:cNvGrpSpPr/>
          <p:nvPr/>
        </p:nvGrpSpPr>
        <p:grpSpPr bwMode="auto">
          <a:xfrm flipV="1">
            <a:off x="6108700" y="3733146"/>
            <a:ext cx="2199217" cy="3062816"/>
            <a:chOff x="2905125" y="111919"/>
            <a:chExt cx="1650206" cy="2297906"/>
          </a:xfrm>
        </p:grpSpPr>
        <p:sp>
          <p:nvSpPr>
            <p:cNvPr id="50" name="任意多边形 49"/>
            <p:cNvSpPr/>
            <p:nvPr/>
          </p:nvSpPr>
          <p:spPr>
            <a:xfrm>
              <a:off x="2905125" y="142091"/>
              <a:ext cx="1620028" cy="2267734"/>
            </a:xfrm>
            <a:custGeom>
              <a:avLst/>
              <a:gdLst>
                <a:gd name="connsiteX0" fmla="*/ 0 w 1619250"/>
                <a:gd name="connsiteY0" fmla="*/ 2266950 h 2266950"/>
                <a:gd name="connsiteX1" fmla="*/ 1619250 w 1619250"/>
                <a:gd name="connsiteY1" fmla="*/ 647700 h 2266950"/>
                <a:gd name="connsiteX2" fmla="*/ 1619250 w 1619250"/>
                <a:gd name="connsiteY2" fmla="*/ 0 h 2266950"/>
              </a:gdLst>
              <a:ahLst/>
              <a:cxnLst>
                <a:cxn ang="0">
                  <a:pos x="connsiteX0" y="connsiteY0"/>
                </a:cxn>
                <a:cxn ang="0">
                  <a:pos x="connsiteX1" y="connsiteY1"/>
                </a:cxn>
                <a:cxn ang="0">
                  <a:pos x="connsiteX2" y="connsiteY2"/>
                </a:cxn>
              </a:cxnLst>
              <a:rect l="l" t="t" r="r" b="b"/>
              <a:pathLst>
                <a:path w="1619250" h="2266950">
                  <a:moveTo>
                    <a:pt x="0" y="2266950"/>
                  </a:moveTo>
                  <a:lnTo>
                    <a:pt x="1619250" y="647700"/>
                  </a:lnTo>
                  <a:lnTo>
                    <a:pt x="161925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51" name="椭圆 50"/>
            <p:cNvSpPr/>
            <p:nvPr/>
          </p:nvSpPr>
          <p:spPr>
            <a:xfrm>
              <a:off x="4493388" y="111919"/>
              <a:ext cx="61943" cy="61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gr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16722" r="16722"/>
          <a:stretch>
            <a:fillRect/>
          </a:stretch>
        </p:blipFill>
        <p:spPr>
          <a:xfrm rot="18987736">
            <a:off x="7653407" y="3971556"/>
            <a:ext cx="1522800" cy="1522800"/>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6224" r="16224"/>
          <a:stretch>
            <a:fillRect/>
          </a:stretch>
        </p:blipFill>
        <p:spPr>
          <a:xfrm rot="2791817">
            <a:off x="8836697" y="2837947"/>
            <a:ext cx="1522800" cy="1522800"/>
          </a:xfrm>
          <a:prstGeom prst="rect">
            <a:avLst/>
          </a:prstGeom>
        </p:spPr>
      </p:pic>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l="18800" r="18800"/>
          <a:stretch>
            <a:fillRect/>
          </a:stretch>
        </p:blipFill>
        <p:spPr>
          <a:xfrm rot="18943921">
            <a:off x="6469823" y="2782304"/>
            <a:ext cx="1522800" cy="1522800"/>
          </a:xfrm>
          <a:prstGeom prst="rect">
            <a:avLst/>
          </a:prstGeom>
        </p:spPr>
      </p:pic>
      <p:pic>
        <p:nvPicPr>
          <p:cNvPr id="15" name="图片 14"/>
          <p:cNvPicPr>
            <a:picLocks noChangeAspect="1"/>
          </p:cNvPicPr>
          <p:nvPr/>
        </p:nvPicPr>
        <p:blipFill rotWithShape="1">
          <a:blip r:embed="rId5" cstate="print">
            <a:extLst>
              <a:ext uri="{28A0092B-C50C-407E-A947-70E740481C1C}">
                <a14:useLocalDpi xmlns:a14="http://schemas.microsoft.com/office/drawing/2010/main" val="0"/>
              </a:ext>
            </a:extLst>
          </a:blip>
          <a:srcRect l="14371" r="14371"/>
          <a:stretch>
            <a:fillRect/>
          </a:stretch>
        </p:blipFill>
        <p:spPr>
          <a:xfrm rot="2834651">
            <a:off x="7673073" y="1622070"/>
            <a:ext cx="1522800" cy="1522800"/>
          </a:xfrm>
          <a:prstGeom prst="rect">
            <a:avLst/>
          </a:prstGeom>
        </p:spPr>
      </p:pic>
      <p:sp>
        <p:nvSpPr>
          <p:cNvPr id="17" name="矩形 16"/>
          <p:cNvSpPr/>
          <p:nvPr/>
        </p:nvSpPr>
        <p:spPr>
          <a:xfrm>
            <a:off x="287049" y="2023736"/>
            <a:ext cx="5844565" cy="3785652"/>
          </a:xfrm>
          <a:prstGeom prst="rect">
            <a:avLst/>
          </a:prstGeom>
        </p:spPr>
        <p:txBody>
          <a:bodyPr wrap="square">
            <a:spAutoFit/>
          </a:bodyPr>
          <a:lstStyle/>
          <a:p>
            <a:r>
              <a:rPr lang="zh-CN" altLang="en-US" sz="2400" dirty="0">
                <a:sym typeface="微软雅黑" panose="020B0503020204020204" pitchFamily="34" charset="-122"/>
              </a:rPr>
              <a:t> 旱地冰壶，是冬季奥运项目冰壶（Curling）的普及版，可</a:t>
            </a:r>
            <a:r>
              <a:rPr lang="zh-CN" altLang="zh-CN" sz="2400" dirty="0">
                <a:sym typeface="微软雅黑" panose="020B0503020204020204" pitchFamily="34" charset="-122"/>
              </a:rPr>
              <a:t>在</a:t>
            </a:r>
            <a:r>
              <a:rPr lang="zh-CN" altLang="en-US" sz="2400" dirty="0">
                <a:sym typeface="微软雅黑" panose="020B0503020204020204" pitchFamily="34" charset="-122"/>
              </a:rPr>
              <a:t>平滑地上进行的普及冰壶球运动。比赛规则与冰壶运动相同，是通往冬奥运冰壶的跳板，是一项适合全民参与的运动，适合各年龄及不同能力的人士。可以在平滑地面以及可以容纳面积9.7×1.6米赛道的学校礼堂、壁球场、羽毛球场及室内外进行，是一项没有身体接触的绅士运动，能身体力行体验孔子的</a:t>
            </a:r>
            <a:r>
              <a:rPr lang="en-US" altLang="zh-CN" sz="2400" dirty="0">
                <a:sym typeface="微软雅黑" panose="020B0503020204020204" pitchFamily="34" charset="-122"/>
              </a:rPr>
              <a:t>“</a:t>
            </a:r>
            <a:r>
              <a:rPr lang="zh-CN" altLang="en-US" sz="2400" dirty="0">
                <a:sym typeface="微软雅黑" panose="020B0503020204020204" pitchFamily="34" charset="-122"/>
              </a:rPr>
              <a:t>六艺五常</a:t>
            </a:r>
            <a:r>
              <a:rPr lang="en-US" altLang="zh-CN" sz="2400" dirty="0">
                <a:sym typeface="微软雅黑" panose="020B0503020204020204" pitchFamily="34" charset="-122"/>
              </a:rPr>
              <a:t>”</a:t>
            </a:r>
            <a:r>
              <a:rPr lang="zh-CN" altLang="en-US" sz="2400" dirty="0">
                <a:sym typeface="微软雅黑" panose="020B0503020204020204" pitchFamily="34" charset="-122"/>
              </a:rPr>
              <a:t>之道。</a:t>
            </a:r>
            <a:endParaRPr lang="zh-CN" altLang="en-US" sz="2400" dirty="0"/>
          </a:p>
        </p:txBody>
      </p:sp>
      <p:sp>
        <p:nvSpPr>
          <p:cNvPr id="18" name="文本框 17"/>
          <p:cNvSpPr txBox="1"/>
          <p:nvPr/>
        </p:nvSpPr>
        <p:spPr>
          <a:xfrm>
            <a:off x="2006533" y="462677"/>
            <a:ext cx="3647128" cy="769441"/>
          </a:xfrm>
          <a:prstGeom prst="rect">
            <a:avLst/>
          </a:prstGeom>
          <a:noFill/>
        </p:spPr>
        <p:txBody>
          <a:bodyPr wrap="square" rtlCol="0">
            <a:spAutoFit/>
          </a:bodyPr>
          <a:lstStyle/>
          <a:p>
            <a:r>
              <a:rPr lang="zh-CN" altLang="en-US" sz="4400" dirty="0">
                <a:latin typeface="微软雅黑" panose="020B0503020204020204" pitchFamily="34" charset="-122"/>
                <a:ea typeface="微软雅黑" panose="020B0503020204020204" pitchFamily="34" charset="-122"/>
              </a:rPr>
              <a:t>旱地冰壶</a:t>
            </a:r>
            <a:endParaRPr lang="zh-CN" altLang="en-US" sz="4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791744" y="1628800"/>
            <a:ext cx="7776864" cy="4651273"/>
          </a:xfrm>
          <a:prstGeom prst="rect">
            <a:avLst/>
          </a:prstGeom>
          <a:noFill/>
        </p:spPr>
        <p:txBody>
          <a:bodyPr wrap="square" rtlCol="0">
            <a:spAutoFit/>
          </a:bodyPr>
          <a:lstStyle/>
          <a:p>
            <a:pPr>
              <a:lnSpc>
                <a:spcPct val="150000"/>
              </a:lnSpc>
            </a:pPr>
            <a:r>
              <a:rPr lang="zh-CN" altLang="en-US" sz="2000" dirty="0">
                <a:sym typeface="微软雅黑" panose="020B0503020204020204" pitchFamily="34" charset="-122"/>
              </a:rPr>
              <a:t> 旱地冰壶（Floor </a:t>
            </a:r>
            <a:r>
              <a:rPr lang="en-US" altLang="zh-CN" sz="2000" dirty="0">
                <a:sym typeface="微软雅黑" panose="020B0503020204020204" pitchFamily="34" charset="-122"/>
              </a:rPr>
              <a:t>C</a:t>
            </a:r>
            <a:r>
              <a:rPr lang="zh-CN" altLang="en-US" sz="2000" dirty="0">
                <a:sym typeface="微软雅黑" panose="020B0503020204020204" pitchFamily="34" charset="-122"/>
              </a:rPr>
              <a:t>urling）是一个以团队为单位在平滑地面上进行的投掷性竞赛项目。通过让本方旱地冰壶球停在预先设定好的位置，或将对方旱地冰壶球击出，达到制胜的目的。旱地冰壶是一种通过团队协作集体力和智力于一身的比赛，是一项需要个人技术与团队战术配合的运动项目。</a:t>
            </a:r>
            <a:endParaRPr lang="zh-CN" altLang="en-US" sz="2000" dirty="0">
              <a:sym typeface="微软雅黑" panose="020B0503020204020204" pitchFamily="34" charset="-122"/>
            </a:endParaRPr>
          </a:p>
          <a:p>
            <a:pPr>
              <a:lnSpc>
                <a:spcPct val="150000"/>
              </a:lnSpc>
            </a:pPr>
            <a:r>
              <a:rPr lang="zh-CN" altLang="en-US" sz="2000" dirty="0">
                <a:sym typeface="微软雅黑" panose="020B0503020204020204" pitchFamily="34" charset="-122"/>
              </a:rPr>
              <a:t>    旱地冰壶动静结合，注重技巧，对体能没有过多要求。但是会锻炼参与者身体的柔韧性和对力量的控制能力；同时锻炼了大脑的应变能力、判断能力、对时机的把握能力。通过团队合作，对目标树立和坚持、对胜利的渴望的高度统一，在比赛中展现的团结协作、战略战术及坚忍不拔。</a:t>
            </a:r>
            <a:endParaRPr lang="zh-CN" altLang="en-US" sz="20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cstate="print">
            <a:extLst>
              <a:ext uri="{BEBA8EAE-BF5A-486C-A8C5-ECC9F3942E4B}">
                <a14:imgProps xmlns:a14="http://schemas.microsoft.com/office/drawing/2010/main">
                  <a14:imgLayer r:embed="rId2">
                    <a14:imgEffect>
                      <a14:backgroundRemoval t="9609" b="92171" l="6166" r="91329">
                        <a14:foregroundMark x1="56840" y1="28648" x2="52408" y2="35231"/>
                        <a14:foregroundMark x1="6166" y1="76512" x2="6551" y2="76868"/>
                        <a14:foregroundMark x1="72254" y1="92171" x2="78420" y2="91459"/>
                        <a14:foregroundMark x1="91329" y1="76335" x2="91329" y2="79359"/>
                      </a14:backgroundRemoval>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187512" y="1994461"/>
            <a:ext cx="3620026" cy="3919950"/>
          </a:xfrm>
          <a:prstGeom prst="rect">
            <a:avLst/>
          </a:prstGeom>
        </p:spPr>
      </p:pic>
      <p:sp>
        <p:nvSpPr>
          <p:cNvPr id="10" name="文本框 9"/>
          <p:cNvSpPr txBox="1"/>
          <p:nvPr/>
        </p:nvSpPr>
        <p:spPr>
          <a:xfrm>
            <a:off x="3935760" y="404664"/>
            <a:ext cx="3647128" cy="769441"/>
          </a:xfrm>
          <a:prstGeom prst="rect">
            <a:avLst/>
          </a:prstGeom>
          <a:noFill/>
        </p:spPr>
        <p:txBody>
          <a:bodyPr wrap="square" rtlCol="0">
            <a:spAutoFit/>
          </a:bodyPr>
          <a:lstStyle/>
          <a:p>
            <a:r>
              <a:rPr lang="zh-CN" altLang="en-US" sz="4400" dirty="0">
                <a:latin typeface="微软雅黑" panose="020B0503020204020204" pitchFamily="34" charset="-122"/>
                <a:ea typeface="微软雅黑" panose="020B0503020204020204" pitchFamily="34" charset="-122"/>
              </a:rPr>
              <a:t>认识旱地冰壶</a:t>
            </a:r>
            <a:endParaRPr lang="zh-CN" altLang="en-US" sz="4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3"/>
          <p:cNvSpPr>
            <a:spLocks noChangeArrowheads="1"/>
          </p:cNvSpPr>
          <p:nvPr/>
        </p:nvSpPr>
        <p:spPr bwMode="auto">
          <a:xfrm>
            <a:off x="2017428" y="280167"/>
            <a:ext cx="8696593" cy="707878"/>
          </a:xfrm>
          <a:prstGeom prst="rect">
            <a:avLst/>
          </a:prstGeom>
          <a:noFill/>
          <a:ln>
            <a:noFill/>
          </a:ln>
        </p:spPr>
        <p:txBody>
          <a:bodyPr wrap="none" lIns="91431" tIns="45716" rIns="91431" bIns="45716">
            <a:spAutoFit/>
          </a:bodyPr>
          <a:lstStyle/>
          <a:p>
            <a:pPr algn="l">
              <a:buFont typeface="Arial" panose="020B0604020202020204" pitchFamily="34" charset="0"/>
              <a:buNone/>
            </a:pPr>
            <a:r>
              <a:rPr kumimoji="1" lang="zh-CN" altLang="en-US" sz="4000" b="1" dirty="0">
                <a:latin typeface="微软雅黑" panose="020B0503020204020204" pitchFamily="34" charset="-122"/>
                <a:ea typeface="微软雅黑" panose="020B0503020204020204" pitchFamily="34" charset="-122"/>
                <a:cs typeface="微软雅黑" panose="020B0503020204020204" pitchFamily="34" charset="-122"/>
                <a:sym typeface="+mn-ea"/>
              </a:rPr>
              <a:t>跨界催化  团队文化融合的“练习场”</a:t>
            </a:r>
            <a:endParaRPr kumimoji="1" lang="zh-CN" altLang="en-US" sz="4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2" name="组合 1"/>
          <p:cNvGrpSpPr/>
          <p:nvPr/>
        </p:nvGrpSpPr>
        <p:grpSpPr>
          <a:xfrm>
            <a:off x="525621" y="1963684"/>
            <a:ext cx="3838894" cy="3900322"/>
            <a:chOff x="2459523" y="2815923"/>
            <a:chExt cx="2649537" cy="2790825"/>
          </a:xfrm>
        </p:grpSpPr>
        <p:sp>
          <p:nvSpPr>
            <p:cNvPr id="6" name="Freeform 6"/>
            <p:cNvSpPr/>
            <p:nvPr/>
          </p:nvSpPr>
          <p:spPr bwMode="auto">
            <a:xfrm>
              <a:off x="2783373" y="4165298"/>
              <a:ext cx="2001837" cy="763587"/>
            </a:xfrm>
            <a:custGeom>
              <a:avLst/>
              <a:gdLst>
                <a:gd name="T0" fmla="*/ 864 w 1729"/>
                <a:gd name="T1" fmla="*/ 0 h 660"/>
                <a:gd name="T2" fmla="*/ 0 w 1729"/>
                <a:gd name="T3" fmla="*/ 351 h 660"/>
                <a:gd name="T4" fmla="*/ 864 w 1729"/>
                <a:gd name="T5" fmla="*/ 660 h 660"/>
                <a:gd name="T6" fmla="*/ 1729 w 1729"/>
                <a:gd name="T7" fmla="*/ 351 h 660"/>
                <a:gd name="T8" fmla="*/ 864 w 1729"/>
                <a:gd name="T9" fmla="*/ 0 h 660"/>
              </a:gdLst>
              <a:ahLst/>
              <a:cxnLst>
                <a:cxn ang="0">
                  <a:pos x="T0" y="T1"/>
                </a:cxn>
                <a:cxn ang="0">
                  <a:pos x="T2" y="T3"/>
                </a:cxn>
                <a:cxn ang="0">
                  <a:pos x="T4" y="T5"/>
                </a:cxn>
                <a:cxn ang="0">
                  <a:pos x="T6" y="T7"/>
                </a:cxn>
                <a:cxn ang="0">
                  <a:pos x="T8" y="T9"/>
                </a:cxn>
              </a:cxnLst>
              <a:rect l="0" t="0" r="r" b="b"/>
              <a:pathLst>
                <a:path w="1729" h="660">
                  <a:moveTo>
                    <a:pt x="864" y="0"/>
                  </a:moveTo>
                  <a:lnTo>
                    <a:pt x="0" y="351"/>
                  </a:lnTo>
                  <a:lnTo>
                    <a:pt x="864" y="660"/>
                  </a:lnTo>
                  <a:lnTo>
                    <a:pt x="1729" y="351"/>
                  </a:lnTo>
                  <a:lnTo>
                    <a:pt x="864" y="0"/>
                  </a:lnTo>
                  <a:close/>
                </a:path>
              </a:pathLst>
            </a:custGeom>
            <a:solidFill>
              <a:schemeClr val="tx1">
                <a:lumMod val="75000"/>
                <a:lumOff val="25000"/>
              </a:schemeClr>
            </a:solidFill>
            <a:ln>
              <a:noFill/>
            </a:ln>
          </p:spPr>
          <p:txBody>
            <a:bodyPr/>
            <a:lstStyle/>
            <a:p>
              <a:pPr defTabSz="913765" fontAlgn="auto">
                <a:spcBef>
                  <a:spcPts val="0"/>
                </a:spcBef>
                <a:spcAft>
                  <a:spcPts val="0"/>
                </a:spcAft>
                <a:defRPr/>
              </a:pPr>
              <a:endParaRPr lang="id-ID">
                <a:latin typeface="+mn-lt"/>
                <a:ea typeface="+mn-ea"/>
              </a:endParaRPr>
            </a:p>
          </p:txBody>
        </p:sp>
        <p:sp>
          <p:nvSpPr>
            <p:cNvPr id="7" name="Freeform 7"/>
            <p:cNvSpPr/>
            <p:nvPr/>
          </p:nvSpPr>
          <p:spPr bwMode="auto">
            <a:xfrm>
              <a:off x="3783498" y="2815923"/>
              <a:ext cx="957262" cy="2016125"/>
            </a:xfrm>
            <a:custGeom>
              <a:avLst/>
              <a:gdLst>
                <a:gd name="T0" fmla="*/ 0 w 827"/>
                <a:gd name="T1" fmla="*/ 0 h 1741"/>
                <a:gd name="T2" fmla="*/ 0 w 827"/>
                <a:gd name="T3" fmla="*/ 2015497 h 1741"/>
                <a:gd name="T4" fmla="*/ 957390 w 827"/>
                <a:gd name="T5" fmla="*/ 1672828 h 1741"/>
                <a:gd name="T6" fmla="*/ 0 w 827"/>
                <a:gd name="T7" fmla="*/ 0 h 1741"/>
                <a:gd name="T8" fmla="*/ 0 60000 65536"/>
                <a:gd name="T9" fmla="*/ 0 60000 65536"/>
                <a:gd name="T10" fmla="*/ 0 60000 65536"/>
                <a:gd name="T11" fmla="*/ 0 60000 65536"/>
                <a:gd name="T12" fmla="*/ 0 w 827"/>
                <a:gd name="T13" fmla="*/ 0 h 1741"/>
                <a:gd name="T14" fmla="*/ 827 w 827"/>
                <a:gd name="T15" fmla="*/ 1741 h 1741"/>
              </a:gdLst>
              <a:ahLst/>
              <a:cxnLst>
                <a:cxn ang="T8">
                  <a:pos x="T0" y="T1"/>
                </a:cxn>
                <a:cxn ang="T9">
                  <a:pos x="T2" y="T3"/>
                </a:cxn>
                <a:cxn ang="T10">
                  <a:pos x="T4" y="T5"/>
                </a:cxn>
                <a:cxn ang="T11">
                  <a:pos x="T6" y="T7"/>
                </a:cxn>
              </a:cxnLst>
              <a:rect l="T12" t="T13" r="T14" b="T15"/>
              <a:pathLst>
                <a:path w="827" h="1741">
                  <a:moveTo>
                    <a:pt x="0" y="0"/>
                  </a:moveTo>
                  <a:lnTo>
                    <a:pt x="0" y="1741"/>
                  </a:lnTo>
                  <a:lnTo>
                    <a:pt x="827" y="1445"/>
                  </a:lnTo>
                  <a:lnTo>
                    <a:pt x="0" y="0"/>
                  </a:lnTo>
                  <a:close/>
                </a:path>
              </a:pathLst>
            </a:custGeom>
            <a:solidFill>
              <a:schemeClr val="accent1"/>
            </a:solidFill>
            <a:ln w="9525">
              <a:noFill/>
              <a:round/>
            </a:ln>
          </p:spPr>
          <p:txBody>
            <a:bodyPr/>
            <a:lstStyle/>
            <a:p>
              <a:endParaRPr lang="zh-CN" altLang="en-US"/>
            </a:p>
          </p:txBody>
        </p:sp>
        <p:sp>
          <p:nvSpPr>
            <p:cNvPr id="10" name="Freeform 8"/>
            <p:cNvSpPr/>
            <p:nvPr/>
          </p:nvSpPr>
          <p:spPr bwMode="auto">
            <a:xfrm>
              <a:off x="2826235" y="2815923"/>
              <a:ext cx="957263" cy="2016125"/>
            </a:xfrm>
            <a:custGeom>
              <a:avLst/>
              <a:gdLst>
                <a:gd name="T0" fmla="*/ 957390 w 827"/>
                <a:gd name="T1" fmla="*/ 2015497 h 1741"/>
                <a:gd name="T2" fmla="*/ 957390 w 827"/>
                <a:gd name="T3" fmla="*/ 0 h 1741"/>
                <a:gd name="T4" fmla="*/ 0 w 827"/>
                <a:gd name="T5" fmla="*/ 1672828 h 1741"/>
                <a:gd name="T6" fmla="*/ 957390 w 827"/>
                <a:gd name="T7" fmla="*/ 2015497 h 1741"/>
                <a:gd name="T8" fmla="*/ 0 60000 65536"/>
                <a:gd name="T9" fmla="*/ 0 60000 65536"/>
                <a:gd name="T10" fmla="*/ 0 60000 65536"/>
                <a:gd name="T11" fmla="*/ 0 60000 65536"/>
                <a:gd name="T12" fmla="*/ 0 w 827"/>
                <a:gd name="T13" fmla="*/ 0 h 1741"/>
                <a:gd name="T14" fmla="*/ 827 w 827"/>
                <a:gd name="T15" fmla="*/ 1741 h 1741"/>
              </a:gdLst>
              <a:ahLst/>
              <a:cxnLst>
                <a:cxn ang="T8">
                  <a:pos x="T0" y="T1"/>
                </a:cxn>
                <a:cxn ang="T9">
                  <a:pos x="T2" y="T3"/>
                </a:cxn>
                <a:cxn ang="T10">
                  <a:pos x="T4" y="T5"/>
                </a:cxn>
                <a:cxn ang="T11">
                  <a:pos x="T6" y="T7"/>
                </a:cxn>
              </a:cxnLst>
              <a:rect l="T12" t="T13" r="T14" b="T15"/>
              <a:pathLst>
                <a:path w="827" h="1741">
                  <a:moveTo>
                    <a:pt x="827" y="1741"/>
                  </a:moveTo>
                  <a:lnTo>
                    <a:pt x="827" y="0"/>
                  </a:lnTo>
                  <a:lnTo>
                    <a:pt x="0" y="1445"/>
                  </a:lnTo>
                  <a:lnTo>
                    <a:pt x="827" y="1741"/>
                  </a:lnTo>
                  <a:close/>
                </a:path>
              </a:pathLst>
            </a:custGeom>
            <a:solidFill>
              <a:schemeClr val="accent1"/>
            </a:solidFill>
            <a:ln w="9525">
              <a:noFill/>
              <a:round/>
            </a:ln>
          </p:spPr>
          <p:txBody>
            <a:bodyPr/>
            <a:lstStyle/>
            <a:p>
              <a:endParaRPr lang="zh-CN" altLang="en-US"/>
            </a:p>
          </p:txBody>
        </p:sp>
        <p:sp>
          <p:nvSpPr>
            <p:cNvPr id="11" name="Freeform 11"/>
            <p:cNvSpPr/>
            <p:nvPr/>
          </p:nvSpPr>
          <p:spPr bwMode="auto">
            <a:xfrm>
              <a:off x="3783498" y="4571698"/>
              <a:ext cx="1325562" cy="1035050"/>
            </a:xfrm>
            <a:custGeom>
              <a:avLst/>
              <a:gdLst>
                <a:gd name="T0" fmla="*/ 865 w 1145"/>
                <a:gd name="T1" fmla="*/ 0 h 894"/>
                <a:gd name="T2" fmla="*/ 0 w 1145"/>
                <a:gd name="T3" fmla="*/ 309 h 894"/>
                <a:gd name="T4" fmla="*/ 0 w 1145"/>
                <a:gd name="T5" fmla="*/ 894 h 894"/>
                <a:gd name="T6" fmla="*/ 1145 w 1145"/>
                <a:gd name="T7" fmla="*/ 484 h 894"/>
                <a:gd name="T8" fmla="*/ 865 w 1145"/>
                <a:gd name="T9" fmla="*/ 0 h 894"/>
              </a:gdLst>
              <a:ahLst/>
              <a:cxnLst>
                <a:cxn ang="0">
                  <a:pos x="T0" y="T1"/>
                </a:cxn>
                <a:cxn ang="0">
                  <a:pos x="T2" y="T3"/>
                </a:cxn>
                <a:cxn ang="0">
                  <a:pos x="T4" y="T5"/>
                </a:cxn>
                <a:cxn ang="0">
                  <a:pos x="T6" y="T7"/>
                </a:cxn>
                <a:cxn ang="0">
                  <a:pos x="T8" y="T9"/>
                </a:cxn>
              </a:cxnLst>
              <a:rect l="0" t="0" r="r" b="b"/>
              <a:pathLst>
                <a:path w="1145" h="894">
                  <a:moveTo>
                    <a:pt x="865" y="0"/>
                  </a:moveTo>
                  <a:lnTo>
                    <a:pt x="0" y="309"/>
                  </a:lnTo>
                  <a:lnTo>
                    <a:pt x="0" y="894"/>
                  </a:lnTo>
                  <a:lnTo>
                    <a:pt x="1145" y="484"/>
                  </a:lnTo>
                  <a:lnTo>
                    <a:pt x="865" y="0"/>
                  </a:lnTo>
                  <a:close/>
                </a:path>
              </a:pathLst>
            </a:custGeom>
            <a:solidFill>
              <a:schemeClr val="accent5"/>
            </a:solidFill>
            <a:ln>
              <a:noFill/>
            </a:ln>
          </p:spPr>
          <p:txBody>
            <a:bodyPr/>
            <a:lstStyle/>
            <a:p>
              <a:pPr defTabSz="913765" fontAlgn="auto">
                <a:spcBef>
                  <a:spcPts val="0"/>
                </a:spcBef>
                <a:spcAft>
                  <a:spcPts val="0"/>
                </a:spcAft>
                <a:defRPr/>
              </a:pPr>
              <a:endParaRPr lang="id-ID">
                <a:latin typeface="+mn-lt"/>
                <a:ea typeface="+mn-ea"/>
              </a:endParaRPr>
            </a:p>
          </p:txBody>
        </p:sp>
        <p:sp>
          <p:nvSpPr>
            <p:cNvPr id="12" name="Freeform 12"/>
            <p:cNvSpPr/>
            <p:nvPr/>
          </p:nvSpPr>
          <p:spPr bwMode="auto">
            <a:xfrm>
              <a:off x="2459523" y="4571698"/>
              <a:ext cx="1323975" cy="1035050"/>
            </a:xfrm>
            <a:custGeom>
              <a:avLst/>
              <a:gdLst>
                <a:gd name="T0" fmla="*/ 0 w 1144"/>
                <a:gd name="T1" fmla="*/ 560311 h 894"/>
                <a:gd name="T2" fmla="*/ 1324371 w 1144"/>
                <a:gd name="T3" fmla="*/ 1034954 h 894"/>
                <a:gd name="T4" fmla="*/ 1324371 w 1144"/>
                <a:gd name="T5" fmla="*/ 357719 h 894"/>
                <a:gd name="T6" fmla="*/ 324147 w 1144"/>
                <a:gd name="T7" fmla="*/ 0 h 894"/>
                <a:gd name="T8" fmla="*/ 0 w 1144"/>
                <a:gd name="T9" fmla="*/ 560311 h 894"/>
                <a:gd name="T10" fmla="*/ 0 60000 65536"/>
                <a:gd name="T11" fmla="*/ 0 60000 65536"/>
                <a:gd name="T12" fmla="*/ 0 60000 65536"/>
                <a:gd name="T13" fmla="*/ 0 60000 65536"/>
                <a:gd name="T14" fmla="*/ 0 60000 65536"/>
                <a:gd name="T15" fmla="*/ 0 w 1144"/>
                <a:gd name="T16" fmla="*/ 0 h 894"/>
                <a:gd name="T17" fmla="*/ 1144 w 1144"/>
                <a:gd name="T18" fmla="*/ 894 h 894"/>
              </a:gdLst>
              <a:ahLst/>
              <a:cxnLst>
                <a:cxn ang="T10">
                  <a:pos x="T0" y="T1"/>
                </a:cxn>
                <a:cxn ang="T11">
                  <a:pos x="T2" y="T3"/>
                </a:cxn>
                <a:cxn ang="T12">
                  <a:pos x="T4" y="T5"/>
                </a:cxn>
                <a:cxn ang="T13">
                  <a:pos x="T6" y="T7"/>
                </a:cxn>
                <a:cxn ang="T14">
                  <a:pos x="T8" y="T9"/>
                </a:cxn>
              </a:cxnLst>
              <a:rect l="T15" t="T16" r="T17" b="T18"/>
              <a:pathLst>
                <a:path w="1144" h="894">
                  <a:moveTo>
                    <a:pt x="0" y="484"/>
                  </a:moveTo>
                  <a:lnTo>
                    <a:pt x="1144" y="894"/>
                  </a:lnTo>
                  <a:lnTo>
                    <a:pt x="1144" y="309"/>
                  </a:lnTo>
                  <a:lnTo>
                    <a:pt x="280" y="0"/>
                  </a:lnTo>
                  <a:lnTo>
                    <a:pt x="0" y="484"/>
                  </a:lnTo>
                  <a:close/>
                </a:path>
              </a:pathLst>
            </a:custGeom>
            <a:solidFill>
              <a:schemeClr val="accent5"/>
            </a:solidFill>
            <a:ln w="9525">
              <a:noFill/>
              <a:round/>
            </a:ln>
          </p:spPr>
          <p:txBody>
            <a:bodyPr/>
            <a:lstStyle/>
            <a:p>
              <a:endParaRPr lang="zh-CN" altLang="en-US"/>
            </a:p>
          </p:txBody>
        </p:sp>
        <p:grpSp>
          <p:nvGrpSpPr>
            <p:cNvPr id="13" name="Group 109"/>
            <p:cNvGrpSpPr/>
            <p:nvPr/>
          </p:nvGrpSpPr>
          <p:grpSpPr bwMode="auto">
            <a:xfrm rot="-1155146">
              <a:off x="4202598" y="4886023"/>
              <a:ext cx="341312" cy="341312"/>
              <a:chOff x="3263900" y="4037013"/>
              <a:chExt cx="879475" cy="879475"/>
            </a:xfrm>
          </p:grpSpPr>
          <p:sp>
            <p:nvSpPr>
              <p:cNvPr id="14" name="Rectangle 20"/>
              <p:cNvSpPr>
                <a:spLocks noChangeArrowheads="1"/>
              </p:cNvSpPr>
              <p:nvPr/>
            </p:nvSpPr>
            <p:spPr bwMode="auto">
              <a:xfrm>
                <a:off x="3263900" y="4037013"/>
                <a:ext cx="879475" cy="879475"/>
              </a:xfrm>
              <a:prstGeom prst="rect">
                <a:avLst/>
              </a:prstGeom>
              <a:noFill/>
              <a:ln w="15875" cap="rnd">
                <a:solidFill>
                  <a:schemeClr val="bg1"/>
                </a:solidFill>
                <a:round/>
              </a:ln>
            </p:spPr>
            <p:txBody>
              <a:bodyPr lIns="121920" tIns="60960" rIns="121920" bIns="60960"/>
              <a:lstStyle/>
              <a:p>
                <a:endParaRPr lang="id-ID" altLang="zh-CN" sz="2400">
                  <a:latin typeface="Calibri" panose="020F0502020204030204" pitchFamily="34" charset="0"/>
                </a:endParaRPr>
              </a:p>
            </p:txBody>
          </p:sp>
          <p:sp>
            <p:nvSpPr>
              <p:cNvPr id="15" name="Line 21"/>
              <p:cNvSpPr>
                <a:spLocks noChangeShapeType="1"/>
              </p:cNvSpPr>
              <p:nvPr/>
            </p:nvSpPr>
            <p:spPr bwMode="auto">
              <a:xfrm flipV="1">
                <a:off x="3719513" y="4310063"/>
                <a:ext cx="0" cy="261938"/>
              </a:xfrm>
              <a:prstGeom prst="line">
                <a:avLst/>
              </a:prstGeom>
              <a:noFill/>
              <a:ln w="15875" cap="rnd">
                <a:solidFill>
                  <a:schemeClr val="bg1"/>
                </a:solidFill>
                <a:round/>
              </a:ln>
            </p:spPr>
            <p:txBody>
              <a:bodyPr lIns="121920" tIns="60960" rIns="121920" bIns="60960"/>
              <a:lstStyle/>
              <a:p>
                <a:endParaRPr lang="zh-CN" altLang="en-US"/>
              </a:p>
            </p:txBody>
          </p:sp>
          <p:sp>
            <p:nvSpPr>
              <p:cNvPr id="16" name="Line 22"/>
              <p:cNvSpPr>
                <a:spLocks noChangeShapeType="1"/>
              </p:cNvSpPr>
              <p:nvPr/>
            </p:nvSpPr>
            <p:spPr bwMode="auto">
              <a:xfrm flipV="1">
                <a:off x="3900488" y="4492626"/>
                <a:ext cx="0" cy="79375"/>
              </a:xfrm>
              <a:prstGeom prst="line">
                <a:avLst/>
              </a:prstGeom>
              <a:noFill/>
              <a:ln w="15875" cap="rnd">
                <a:solidFill>
                  <a:schemeClr val="bg1"/>
                </a:solidFill>
                <a:round/>
              </a:ln>
            </p:spPr>
            <p:txBody>
              <a:bodyPr lIns="121920" tIns="60960" rIns="121920" bIns="60960"/>
              <a:lstStyle/>
              <a:p>
                <a:endParaRPr lang="zh-CN" altLang="en-US"/>
              </a:p>
            </p:txBody>
          </p:sp>
          <p:sp>
            <p:nvSpPr>
              <p:cNvPr id="17" name="Line 23"/>
              <p:cNvSpPr>
                <a:spLocks noChangeShapeType="1"/>
              </p:cNvSpPr>
              <p:nvPr/>
            </p:nvSpPr>
            <p:spPr bwMode="auto">
              <a:xfrm flipV="1">
                <a:off x="3506788" y="4149726"/>
                <a:ext cx="0" cy="220663"/>
              </a:xfrm>
              <a:prstGeom prst="line">
                <a:avLst/>
              </a:prstGeom>
              <a:noFill/>
              <a:ln w="15875" cap="rnd">
                <a:solidFill>
                  <a:schemeClr val="bg1"/>
                </a:solidFill>
                <a:round/>
              </a:ln>
            </p:spPr>
            <p:txBody>
              <a:bodyPr lIns="121920" tIns="60960" rIns="121920" bIns="60960"/>
              <a:lstStyle/>
              <a:p>
                <a:endParaRPr lang="zh-CN" altLang="en-US"/>
              </a:p>
            </p:txBody>
          </p:sp>
          <p:sp>
            <p:nvSpPr>
              <p:cNvPr id="18" name="Line 24"/>
              <p:cNvSpPr>
                <a:spLocks noChangeShapeType="1"/>
              </p:cNvSpPr>
              <p:nvPr/>
            </p:nvSpPr>
            <p:spPr bwMode="auto">
              <a:xfrm flipV="1">
                <a:off x="3506788" y="4430713"/>
                <a:ext cx="0" cy="141288"/>
              </a:xfrm>
              <a:prstGeom prst="line">
                <a:avLst/>
              </a:prstGeom>
              <a:noFill/>
              <a:ln w="15875" cap="rnd">
                <a:solidFill>
                  <a:schemeClr val="bg1"/>
                </a:solidFill>
                <a:round/>
              </a:ln>
            </p:spPr>
            <p:txBody>
              <a:bodyPr lIns="121920" tIns="60960" rIns="121920" bIns="60960"/>
              <a:lstStyle/>
              <a:p>
                <a:endParaRPr lang="zh-CN" altLang="en-US"/>
              </a:p>
            </p:txBody>
          </p:sp>
          <p:sp>
            <p:nvSpPr>
              <p:cNvPr id="19" name="Line 25"/>
              <p:cNvSpPr>
                <a:spLocks noChangeShapeType="1"/>
              </p:cNvSpPr>
              <p:nvPr/>
            </p:nvSpPr>
            <p:spPr bwMode="auto">
              <a:xfrm flipV="1">
                <a:off x="3900488" y="4149726"/>
                <a:ext cx="0" cy="280988"/>
              </a:xfrm>
              <a:prstGeom prst="line">
                <a:avLst/>
              </a:prstGeom>
              <a:noFill/>
              <a:ln w="15875" cap="rnd">
                <a:solidFill>
                  <a:schemeClr val="bg1"/>
                </a:solidFill>
                <a:round/>
              </a:ln>
            </p:spPr>
            <p:txBody>
              <a:bodyPr lIns="121920" tIns="60960" rIns="121920" bIns="60960"/>
              <a:lstStyle/>
              <a:p>
                <a:endParaRPr lang="zh-CN" altLang="en-US"/>
              </a:p>
            </p:txBody>
          </p:sp>
          <p:sp>
            <p:nvSpPr>
              <p:cNvPr id="20" name="Line 26"/>
              <p:cNvSpPr>
                <a:spLocks noChangeShapeType="1"/>
              </p:cNvSpPr>
              <p:nvPr/>
            </p:nvSpPr>
            <p:spPr bwMode="auto">
              <a:xfrm flipV="1">
                <a:off x="3719513" y="4149726"/>
                <a:ext cx="0" cy="98425"/>
              </a:xfrm>
              <a:prstGeom prst="line">
                <a:avLst/>
              </a:prstGeom>
              <a:noFill/>
              <a:ln w="15875" cap="rnd">
                <a:solidFill>
                  <a:schemeClr val="bg1"/>
                </a:solidFill>
                <a:round/>
              </a:ln>
            </p:spPr>
            <p:txBody>
              <a:bodyPr lIns="121920" tIns="60960" rIns="121920" bIns="60960"/>
              <a:lstStyle/>
              <a:p>
                <a:endParaRPr lang="zh-CN" altLang="en-US"/>
              </a:p>
            </p:txBody>
          </p:sp>
          <p:sp>
            <p:nvSpPr>
              <p:cNvPr id="21" name="Rectangle 27"/>
              <p:cNvSpPr>
                <a:spLocks noChangeArrowheads="1"/>
              </p:cNvSpPr>
              <p:nvPr/>
            </p:nvSpPr>
            <p:spPr bwMode="auto">
              <a:xfrm>
                <a:off x="3840163" y="4430713"/>
                <a:ext cx="122238" cy="61913"/>
              </a:xfrm>
              <a:prstGeom prst="rect">
                <a:avLst/>
              </a:prstGeom>
              <a:noFill/>
              <a:ln w="15875" cap="rnd">
                <a:solidFill>
                  <a:schemeClr val="bg1"/>
                </a:solidFill>
                <a:round/>
              </a:ln>
            </p:spPr>
            <p:txBody>
              <a:bodyPr lIns="121920" tIns="60960" rIns="121920" bIns="60960"/>
              <a:lstStyle/>
              <a:p>
                <a:endParaRPr lang="id-ID" altLang="zh-CN" sz="2400">
                  <a:latin typeface="Calibri" panose="020F0502020204030204" pitchFamily="34" charset="0"/>
                </a:endParaRPr>
              </a:p>
            </p:txBody>
          </p:sp>
          <p:sp>
            <p:nvSpPr>
              <p:cNvPr id="22" name="Rectangle 28"/>
              <p:cNvSpPr>
                <a:spLocks noChangeArrowheads="1"/>
              </p:cNvSpPr>
              <p:nvPr/>
            </p:nvSpPr>
            <p:spPr bwMode="auto">
              <a:xfrm>
                <a:off x="3657600" y="4248151"/>
                <a:ext cx="122238" cy="61913"/>
              </a:xfrm>
              <a:prstGeom prst="rect">
                <a:avLst/>
              </a:prstGeom>
              <a:noFill/>
              <a:ln w="15875" cap="rnd">
                <a:solidFill>
                  <a:schemeClr val="bg1"/>
                </a:solidFill>
                <a:round/>
              </a:ln>
            </p:spPr>
            <p:txBody>
              <a:bodyPr lIns="121920" tIns="60960" rIns="121920" bIns="60960"/>
              <a:lstStyle/>
              <a:p>
                <a:endParaRPr lang="id-ID" altLang="zh-CN" sz="2400">
                  <a:latin typeface="Calibri" panose="020F0502020204030204" pitchFamily="34" charset="0"/>
                </a:endParaRPr>
              </a:p>
            </p:txBody>
          </p:sp>
          <p:sp>
            <p:nvSpPr>
              <p:cNvPr id="23" name="Rectangle 29"/>
              <p:cNvSpPr>
                <a:spLocks noChangeArrowheads="1"/>
              </p:cNvSpPr>
              <p:nvPr/>
            </p:nvSpPr>
            <p:spPr bwMode="auto">
              <a:xfrm>
                <a:off x="3444875" y="4370388"/>
                <a:ext cx="122238" cy="60325"/>
              </a:xfrm>
              <a:prstGeom prst="rect">
                <a:avLst/>
              </a:prstGeom>
              <a:noFill/>
              <a:ln w="15875" cap="rnd">
                <a:solidFill>
                  <a:schemeClr val="bg1"/>
                </a:solidFill>
                <a:round/>
              </a:ln>
            </p:spPr>
            <p:txBody>
              <a:bodyPr lIns="121920" tIns="60960" rIns="121920" bIns="60960"/>
              <a:lstStyle/>
              <a:p>
                <a:endParaRPr lang="id-ID" altLang="zh-CN" sz="2400">
                  <a:latin typeface="Calibri" panose="020F0502020204030204" pitchFamily="34" charset="0"/>
                </a:endParaRPr>
              </a:p>
            </p:txBody>
          </p:sp>
          <p:sp>
            <p:nvSpPr>
              <p:cNvPr id="24" name="Oval 30"/>
              <p:cNvSpPr>
                <a:spLocks noChangeArrowheads="1"/>
              </p:cNvSpPr>
              <p:nvPr/>
            </p:nvSpPr>
            <p:spPr bwMode="auto">
              <a:xfrm>
                <a:off x="3840163" y="4673601"/>
                <a:ext cx="122238" cy="122238"/>
              </a:xfrm>
              <a:prstGeom prst="ellipse">
                <a:avLst/>
              </a:prstGeom>
              <a:noFill/>
              <a:ln w="15875" cap="rnd">
                <a:solidFill>
                  <a:schemeClr val="bg1"/>
                </a:solidFill>
                <a:round/>
              </a:ln>
            </p:spPr>
            <p:txBody>
              <a:bodyPr lIns="121920" tIns="60960" rIns="121920" bIns="60960"/>
              <a:lstStyle/>
              <a:p>
                <a:endParaRPr lang="id-ID" altLang="zh-CN" sz="2400">
                  <a:latin typeface="Calibri" panose="020F0502020204030204" pitchFamily="34" charset="0"/>
                </a:endParaRPr>
              </a:p>
            </p:txBody>
          </p:sp>
          <p:sp>
            <p:nvSpPr>
              <p:cNvPr id="25" name="Oval 31"/>
              <p:cNvSpPr>
                <a:spLocks noChangeArrowheads="1"/>
              </p:cNvSpPr>
              <p:nvPr/>
            </p:nvSpPr>
            <p:spPr bwMode="auto">
              <a:xfrm>
                <a:off x="3657600" y="4673601"/>
                <a:ext cx="122238" cy="122238"/>
              </a:xfrm>
              <a:prstGeom prst="ellipse">
                <a:avLst/>
              </a:prstGeom>
              <a:noFill/>
              <a:ln w="15875" cap="rnd">
                <a:solidFill>
                  <a:schemeClr val="bg1"/>
                </a:solidFill>
                <a:round/>
              </a:ln>
            </p:spPr>
            <p:txBody>
              <a:bodyPr lIns="121920" tIns="60960" rIns="121920" bIns="60960"/>
              <a:lstStyle/>
              <a:p>
                <a:endParaRPr lang="id-ID" altLang="zh-CN" sz="2400">
                  <a:latin typeface="Calibri" panose="020F0502020204030204" pitchFamily="34" charset="0"/>
                </a:endParaRPr>
              </a:p>
            </p:txBody>
          </p:sp>
          <p:sp>
            <p:nvSpPr>
              <p:cNvPr id="26" name="Oval 32"/>
              <p:cNvSpPr>
                <a:spLocks noChangeArrowheads="1"/>
              </p:cNvSpPr>
              <p:nvPr/>
            </p:nvSpPr>
            <p:spPr bwMode="auto">
              <a:xfrm>
                <a:off x="3444875" y="4673601"/>
                <a:ext cx="122238" cy="122238"/>
              </a:xfrm>
              <a:prstGeom prst="ellipse">
                <a:avLst/>
              </a:prstGeom>
              <a:noFill/>
              <a:ln w="15875" cap="rnd">
                <a:solidFill>
                  <a:schemeClr val="bg1"/>
                </a:solidFill>
                <a:round/>
              </a:ln>
            </p:spPr>
            <p:txBody>
              <a:bodyPr lIns="121920" tIns="60960" rIns="121920" bIns="60960"/>
              <a:lstStyle/>
              <a:p>
                <a:endParaRPr lang="id-ID" altLang="zh-CN" sz="2400">
                  <a:latin typeface="Calibri" panose="020F0502020204030204" pitchFamily="34" charset="0"/>
                </a:endParaRPr>
              </a:p>
            </p:txBody>
          </p:sp>
        </p:grpSp>
        <p:grpSp>
          <p:nvGrpSpPr>
            <p:cNvPr id="27" name="Group 123"/>
            <p:cNvGrpSpPr/>
            <p:nvPr/>
          </p:nvGrpSpPr>
          <p:grpSpPr bwMode="auto">
            <a:xfrm rot="-1267563">
              <a:off x="3986698" y="4160535"/>
              <a:ext cx="352425" cy="344488"/>
              <a:chOff x="1614488" y="3721100"/>
              <a:chExt cx="879475" cy="863601"/>
            </a:xfrm>
          </p:grpSpPr>
          <p:sp>
            <p:nvSpPr>
              <p:cNvPr id="28" name="Freeform 10"/>
              <p:cNvSpPr/>
              <p:nvPr/>
            </p:nvSpPr>
            <p:spPr bwMode="auto">
              <a:xfrm>
                <a:off x="1887538" y="3721100"/>
                <a:ext cx="393700" cy="166688"/>
              </a:xfrm>
              <a:custGeom>
                <a:avLst/>
                <a:gdLst>
                  <a:gd name="T0" fmla="*/ 0 w 248"/>
                  <a:gd name="T1" fmla="*/ 166688 h 105"/>
                  <a:gd name="T2" fmla="*/ 196850 w 248"/>
                  <a:gd name="T3" fmla="*/ 0 h 105"/>
                  <a:gd name="T4" fmla="*/ 393700 w 248"/>
                  <a:gd name="T5" fmla="*/ 166688 h 105"/>
                  <a:gd name="T6" fmla="*/ 0 60000 65536"/>
                  <a:gd name="T7" fmla="*/ 0 60000 65536"/>
                  <a:gd name="T8" fmla="*/ 0 60000 65536"/>
                  <a:gd name="T9" fmla="*/ 0 w 248"/>
                  <a:gd name="T10" fmla="*/ 0 h 105"/>
                  <a:gd name="T11" fmla="*/ 248 w 248"/>
                  <a:gd name="T12" fmla="*/ 105 h 105"/>
                </a:gdLst>
                <a:ahLst/>
                <a:cxnLst>
                  <a:cxn ang="T6">
                    <a:pos x="T0" y="T1"/>
                  </a:cxn>
                  <a:cxn ang="T7">
                    <a:pos x="T2" y="T3"/>
                  </a:cxn>
                  <a:cxn ang="T8">
                    <a:pos x="T4" y="T5"/>
                  </a:cxn>
                </a:cxnLst>
                <a:rect l="T9" t="T10" r="T11" b="T12"/>
                <a:pathLst>
                  <a:path w="248" h="105">
                    <a:moveTo>
                      <a:pt x="0" y="105"/>
                    </a:moveTo>
                    <a:lnTo>
                      <a:pt x="124" y="0"/>
                    </a:lnTo>
                    <a:lnTo>
                      <a:pt x="248" y="105"/>
                    </a:lnTo>
                  </a:path>
                </a:pathLst>
              </a:custGeom>
              <a:noFill/>
              <a:ln w="15875" cap="flat">
                <a:solidFill>
                  <a:schemeClr val="bg1"/>
                </a:solidFill>
                <a:prstDash val="solid"/>
                <a:round/>
              </a:ln>
            </p:spPr>
            <p:txBody>
              <a:bodyPr lIns="121920" tIns="60960" rIns="121920" bIns="60960"/>
              <a:lstStyle/>
              <a:p>
                <a:endParaRPr lang="zh-CN" altLang="en-US"/>
              </a:p>
            </p:txBody>
          </p:sp>
          <p:sp>
            <p:nvSpPr>
              <p:cNvPr id="29" name="Rectangle 11"/>
              <p:cNvSpPr>
                <a:spLocks noChangeArrowheads="1"/>
              </p:cNvSpPr>
              <p:nvPr/>
            </p:nvSpPr>
            <p:spPr bwMode="auto">
              <a:xfrm>
                <a:off x="1614488" y="3887788"/>
                <a:ext cx="879475" cy="696913"/>
              </a:xfrm>
              <a:prstGeom prst="rect">
                <a:avLst/>
              </a:prstGeom>
              <a:noFill/>
              <a:ln w="15875">
                <a:solidFill>
                  <a:schemeClr val="bg1"/>
                </a:solidFill>
                <a:miter lim="800000"/>
              </a:ln>
            </p:spPr>
            <p:txBody>
              <a:bodyPr lIns="121920" tIns="60960" rIns="121920" bIns="60960"/>
              <a:lstStyle/>
              <a:p>
                <a:endParaRPr lang="id-ID" altLang="zh-CN" sz="2400">
                  <a:latin typeface="Calibri" panose="020F0502020204030204" pitchFamily="34" charset="0"/>
                </a:endParaRPr>
              </a:p>
            </p:txBody>
          </p:sp>
          <p:sp>
            <p:nvSpPr>
              <p:cNvPr id="30" name="Rectangle 12"/>
              <p:cNvSpPr>
                <a:spLocks noChangeArrowheads="1"/>
              </p:cNvSpPr>
              <p:nvPr/>
            </p:nvSpPr>
            <p:spPr bwMode="auto">
              <a:xfrm>
                <a:off x="1704976" y="3978275"/>
                <a:ext cx="698500" cy="515938"/>
              </a:xfrm>
              <a:prstGeom prst="rect">
                <a:avLst/>
              </a:prstGeom>
              <a:noFill/>
              <a:ln w="15875">
                <a:solidFill>
                  <a:schemeClr val="bg1"/>
                </a:solidFill>
                <a:miter lim="800000"/>
              </a:ln>
            </p:spPr>
            <p:txBody>
              <a:bodyPr lIns="121920" tIns="60960" rIns="121920" bIns="60960"/>
              <a:lstStyle/>
              <a:p>
                <a:endParaRPr lang="id-ID" altLang="zh-CN" sz="2400">
                  <a:latin typeface="Calibri" panose="020F0502020204030204" pitchFamily="34" charset="0"/>
                </a:endParaRPr>
              </a:p>
            </p:txBody>
          </p:sp>
          <p:sp>
            <p:nvSpPr>
              <p:cNvPr id="31" name="Freeform 13"/>
              <p:cNvSpPr/>
              <p:nvPr/>
            </p:nvSpPr>
            <p:spPr bwMode="auto">
              <a:xfrm>
                <a:off x="1765301" y="4076700"/>
                <a:ext cx="349250" cy="417513"/>
              </a:xfrm>
              <a:custGeom>
                <a:avLst/>
                <a:gdLst>
                  <a:gd name="T0" fmla="*/ 349250 w 92"/>
                  <a:gd name="T1" fmla="*/ 417513 h 110"/>
                  <a:gd name="T2" fmla="*/ 174625 w 92"/>
                  <a:gd name="T3" fmla="*/ 0 h 110"/>
                  <a:gd name="T4" fmla="*/ 0 w 92"/>
                  <a:gd name="T5" fmla="*/ 417513 h 110"/>
                  <a:gd name="T6" fmla="*/ 0 60000 65536"/>
                  <a:gd name="T7" fmla="*/ 0 60000 65536"/>
                  <a:gd name="T8" fmla="*/ 0 60000 65536"/>
                  <a:gd name="T9" fmla="*/ 0 w 92"/>
                  <a:gd name="T10" fmla="*/ 0 h 110"/>
                  <a:gd name="T11" fmla="*/ 92 w 92"/>
                  <a:gd name="T12" fmla="*/ 110 h 110"/>
                </a:gdLst>
                <a:ahLst/>
                <a:cxnLst>
                  <a:cxn ang="T6">
                    <a:pos x="T0" y="T1"/>
                  </a:cxn>
                  <a:cxn ang="T7">
                    <a:pos x="T2" y="T3"/>
                  </a:cxn>
                  <a:cxn ang="T8">
                    <a:pos x="T4" y="T5"/>
                  </a:cxn>
                </a:cxnLst>
                <a:rect l="T9" t="T10" r="T11" b="T12"/>
                <a:pathLst>
                  <a:path w="92" h="110">
                    <a:moveTo>
                      <a:pt x="92" y="110"/>
                    </a:moveTo>
                    <a:cubicBezTo>
                      <a:pt x="92" y="110"/>
                      <a:pt x="46" y="56"/>
                      <a:pt x="46" y="0"/>
                    </a:cubicBezTo>
                    <a:cubicBezTo>
                      <a:pt x="46" y="56"/>
                      <a:pt x="0" y="110"/>
                      <a:pt x="0" y="110"/>
                    </a:cubicBezTo>
                  </a:path>
                </a:pathLst>
              </a:custGeom>
              <a:noFill/>
              <a:ln w="15875" cap="flat">
                <a:solidFill>
                  <a:schemeClr val="bg1"/>
                </a:solidFill>
                <a:prstDash val="solid"/>
                <a:round/>
              </a:ln>
            </p:spPr>
            <p:txBody>
              <a:bodyPr lIns="121920" tIns="60960" rIns="121920" bIns="60960"/>
              <a:lstStyle/>
              <a:p>
                <a:endParaRPr lang="zh-CN" altLang="en-US"/>
              </a:p>
            </p:txBody>
          </p:sp>
          <p:sp>
            <p:nvSpPr>
              <p:cNvPr id="32" name="Line 14"/>
              <p:cNvSpPr>
                <a:spLocks noChangeShapeType="1"/>
              </p:cNvSpPr>
              <p:nvPr/>
            </p:nvSpPr>
            <p:spPr bwMode="auto">
              <a:xfrm>
                <a:off x="1849438" y="4373563"/>
                <a:ext cx="182563" cy="0"/>
              </a:xfrm>
              <a:prstGeom prst="line">
                <a:avLst/>
              </a:prstGeom>
              <a:noFill/>
              <a:ln w="15875">
                <a:solidFill>
                  <a:schemeClr val="bg1"/>
                </a:solidFill>
                <a:round/>
              </a:ln>
            </p:spPr>
            <p:txBody>
              <a:bodyPr lIns="121920" tIns="60960" rIns="121920" bIns="60960"/>
              <a:lstStyle/>
              <a:p>
                <a:endParaRPr lang="zh-CN" altLang="en-US"/>
              </a:p>
            </p:txBody>
          </p:sp>
          <p:sp>
            <p:nvSpPr>
              <p:cNvPr id="33" name="Freeform 15"/>
              <p:cNvSpPr/>
              <p:nvPr/>
            </p:nvSpPr>
            <p:spPr bwMode="auto">
              <a:xfrm>
                <a:off x="2220913" y="4376738"/>
                <a:ext cx="92075" cy="117475"/>
              </a:xfrm>
              <a:custGeom>
                <a:avLst/>
                <a:gdLst>
                  <a:gd name="T0" fmla="*/ 0 w 58"/>
                  <a:gd name="T1" fmla="*/ 117475 h 74"/>
                  <a:gd name="T2" fmla="*/ 0 w 58"/>
                  <a:gd name="T3" fmla="*/ 0 h 74"/>
                  <a:gd name="T4" fmla="*/ 92075 w 58"/>
                  <a:gd name="T5" fmla="*/ 0 h 74"/>
                  <a:gd name="T6" fmla="*/ 92075 w 58"/>
                  <a:gd name="T7" fmla="*/ 117475 h 74"/>
                  <a:gd name="T8" fmla="*/ 0 60000 65536"/>
                  <a:gd name="T9" fmla="*/ 0 60000 65536"/>
                  <a:gd name="T10" fmla="*/ 0 60000 65536"/>
                  <a:gd name="T11" fmla="*/ 0 60000 65536"/>
                  <a:gd name="T12" fmla="*/ 0 w 58"/>
                  <a:gd name="T13" fmla="*/ 0 h 74"/>
                  <a:gd name="T14" fmla="*/ 58 w 58"/>
                  <a:gd name="T15" fmla="*/ 74 h 74"/>
                </a:gdLst>
                <a:ahLst/>
                <a:cxnLst>
                  <a:cxn ang="T8">
                    <a:pos x="T0" y="T1"/>
                  </a:cxn>
                  <a:cxn ang="T9">
                    <a:pos x="T2" y="T3"/>
                  </a:cxn>
                  <a:cxn ang="T10">
                    <a:pos x="T4" y="T5"/>
                  </a:cxn>
                  <a:cxn ang="T11">
                    <a:pos x="T6" y="T7"/>
                  </a:cxn>
                </a:cxnLst>
                <a:rect l="T12" t="T13" r="T14" b="T15"/>
                <a:pathLst>
                  <a:path w="58" h="74">
                    <a:moveTo>
                      <a:pt x="0" y="74"/>
                    </a:moveTo>
                    <a:lnTo>
                      <a:pt x="0" y="0"/>
                    </a:lnTo>
                    <a:lnTo>
                      <a:pt x="58" y="0"/>
                    </a:lnTo>
                    <a:lnTo>
                      <a:pt x="58" y="74"/>
                    </a:lnTo>
                  </a:path>
                </a:pathLst>
              </a:custGeom>
              <a:noFill/>
              <a:ln w="15875" cap="flat">
                <a:solidFill>
                  <a:schemeClr val="bg1"/>
                </a:solidFill>
                <a:prstDash val="solid"/>
                <a:round/>
              </a:ln>
            </p:spPr>
            <p:txBody>
              <a:bodyPr lIns="121920" tIns="60960" rIns="121920" bIns="60960"/>
              <a:lstStyle/>
              <a:p>
                <a:endParaRPr lang="zh-CN" altLang="en-US"/>
              </a:p>
            </p:txBody>
          </p:sp>
          <p:sp>
            <p:nvSpPr>
              <p:cNvPr id="34" name="Freeform 16"/>
              <p:cNvSpPr/>
              <p:nvPr/>
            </p:nvSpPr>
            <p:spPr bwMode="auto">
              <a:xfrm>
                <a:off x="2312988" y="4251325"/>
                <a:ext cx="90488" cy="125413"/>
              </a:xfrm>
              <a:custGeom>
                <a:avLst/>
                <a:gdLst>
                  <a:gd name="T0" fmla="*/ 0 w 57"/>
                  <a:gd name="T1" fmla="*/ 125413 h 79"/>
                  <a:gd name="T2" fmla="*/ 0 w 57"/>
                  <a:gd name="T3" fmla="*/ 0 h 79"/>
                  <a:gd name="T4" fmla="*/ 90488 w 57"/>
                  <a:gd name="T5" fmla="*/ 0 h 79"/>
                  <a:gd name="T6" fmla="*/ 0 60000 65536"/>
                  <a:gd name="T7" fmla="*/ 0 60000 65536"/>
                  <a:gd name="T8" fmla="*/ 0 60000 65536"/>
                  <a:gd name="T9" fmla="*/ 0 w 57"/>
                  <a:gd name="T10" fmla="*/ 0 h 79"/>
                  <a:gd name="T11" fmla="*/ 57 w 57"/>
                  <a:gd name="T12" fmla="*/ 79 h 79"/>
                </a:gdLst>
                <a:ahLst/>
                <a:cxnLst>
                  <a:cxn ang="T6">
                    <a:pos x="T0" y="T1"/>
                  </a:cxn>
                  <a:cxn ang="T7">
                    <a:pos x="T2" y="T3"/>
                  </a:cxn>
                  <a:cxn ang="T8">
                    <a:pos x="T4" y="T5"/>
                  </a:cxn>
                </a:cxnLst>
                <a:rect l="T9" t="T10" r="T11" b="T12"/>
                <a:pathLst>
                  <a:path w="57" h="79">
                    <a:moveTo>
                      <a:pt x="0" y="79"/>
                    </a:moveTo>
                    <a:lnTo>
                      <a:pt x="0" y="0"/>
                    </a:lnTo>
                    <a:lnTo>
                      <a:pt x="57" y="0"/>
                    </a:lnTo>
                  </a:path>
                </a:pathLst>
              </a:custGeom>
              <a:noFill/>
              <a:ln w="15875" cap="flat">
                <a:solidFill>
                  <a:schemeClr val="bg1"/>
                </a:solidFill>
                <a:prstDash val="solid"/>
                <a:round/>
              </a:ln>
            </p:spPr>
            <p:txBody>
              <a:bodyPr lIns="121920" tIns="60960" rIns="121920" bIns="60960"/>
              <a:lstStyle/>
              <a:p>
                <a:endParaRPr lang="zh-CN" altLang="en-US"/>
              </a:p>
            </p:txBody>
          </p:sp>
        </p:grpSp>
      </p:grpSp>
      <p:cxnSp>
        <p:nvCxnSpPr>
          <p:cNvPr id="35" name="Straight Connector 143"/>
          <p:cNvCxnSpPr/>
          <p:nvPr/>
        </p:nvCxnSpPr>
        <p:spPr>
          <a:xfrm flipH="1" flipV="1">
            <a:off x="4524316" y="3809617"/>
            <a:ext cx="3326130" cy="1905"/>
          </a:xfrm>
          <a:prstGeom prst="line">
            <a:avLst/>
          </a:prstGeom>
          <a:ln w="19050">
            <a:solidFill>
              <a:schemeClr val="tx1">
                <a:lumMod val="50000"/>
                <a:lumOff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37" name="TextBox 159"/>
          <p:cNvSpPr txBox="1"/>
          <p:nvPr/>
        </p:nvSpPr>
        <p:spPr>
          <a:xfrm>
            <a:off x="4511824" y="1654997"/>
            <a:ext cx="1210588" cy="400110"/>
          </a:xfrm>
          <a:prstGeom prst="rect">
            <a:avLst/>
          </a:prstGeom>
          <a:noFill/>
        </p:spPr>
        <p:txBody>
          <a:bodyPr wrap="none">
            <a:spAutoFit/>
          </a:bodyPr>
          <a:lstStyle/>
          <a:p>
            <a:pPr algn="l" defTabSz="913765" fontAlgn="auto">
              <a:spcBef>
                <a:spcPts val="0"/>
              </a:spcBef>
              <a:spcAft>
                <a:spcPts val="0"/>
              </a:spcAft>
              <a:defRPr/>
            </a:pPr>
            <a:r>
              <a:rPr lang="zh-CN" altLang="en-US" sz="2000" b="1" dirty="0">
                <a:solidFill>
                  <a:schemeClr val="accent5"/>
                </a:solidFill>
                <a:latin typeface="微软雅黑" panose="020B0503020204020204" pitchFamily="34" charset="-122"/>
                <a:ea typeface="微软雅黑" panose="020B0503020204020204" pitchFamily="34" charset="-122"/>
              </a:rPr>
              <a:t>团队协作</a:t>
            </a:r>
            <a:endParaRPr lang="zh-CN" altLang="en-US" sz="2000" b="1" dirty="0">
              <a:solidFill>
                <a:schemeClr val="accent5"/>
              </a:solidFill>
              <a:latin typeface="微软雅黑" panose="020B0503020204020204" pitchFamily="34" charset="-122"/>
              <a:ea typeface="微软雅黑" panose="020B0503020204020204" pitchFamily="34" charset="-122"/>
            </a:endParaRPr>
          </a:p>
        </p:txBody>
      </p:sp>
      <p:sp>
        <p:nvSpPr>
          <p:cNvPr id="38" name="矩形 47"/>
          <p:cNvSpPr>
            <a:spLocks noChangeArrowheads="1"/>
          </p:cNvSpPr>
          <p:nvPr/>
        </p:nvSpPr>
        <p:spPr bwMode="auto">
          <a:xfrm>
            <a:off x="5146710" y="2239769"/>
            <a:ext cx="5115088" cy="1477319"/>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fontAlgn="auto">
              <a:spcBef>
                <a:spcPct val="0"/>
              </a:spcBef>
              <a:spcAft>
                <a:spcPts val="0"/>
              </a:spcAft>
              <a:buFont typeface="Arial" panose="020B0604020202020204" pitchFamily="34" charset="0"/>
              <a:buNone/>
              <a:defRPr/>
            </a:pPr>
            <a:r>
              <a:rPr lang="en-US" altLang="zh-CN" sz="1600" dirty="0">
                <a:solidFill>
                  <a:schemeClr val="tx1">
                    <a:lumMod val="65000"/>
                    <a:lumOff val="35000"/>
                  </a:schemeClr>
                </a:solidFill>
                <a:sym typeface="微软雅黑" panose="020B0503020204020204" pitchFamily="34" charset="-122"/>
              </a:rPr>
              <a:t>      </a:t>
            </a:r>
            <a:r>
              <a:rPr lang="zh-CN" altLang="en-US" sz="1800" dirty="0">
                <a:sym typeface="微软雅黑" panose="020B0503020204020204" pitchFamily="34" charset="-122"/>
              </a:rPr>
              <a:t>旱地冰壶与冰壶一样，是一种非常重视团队和合作的运动。一支好的旱地冰壶队除了要求队员有精准的技术外，实际比赛中的策略运用及队友之间的默契配合及相互支持才能有好的成绩表现。 </a:t>
            </a:r>
            <a:endParaRPr lang="zh-CN" altLang="en-US" sz="1600" dirty="0">
              <a:sym typeface="微软雅黑" panose="020B0503020204020204" pitchFamily="34" charset="-122"/>
            </a:endParaRPr>
          </a:p>
        </p:txBody>
      </p:sp>
      <p:sp>
        <p:nvSpPr>
          <p:cNvPr id="39" name="TextBox 159"/>
          <p:cNvSpPr txBox="1"/>
          <p:nvPr/>
        </p:nvSpPr>
        <p:spPr>
          <a:xfrm>
            <a:off x="4657246" y="4108910"/>
            <a:ext cx="1210588" cy="400110"/>
          </a:xfrm>
          <a:prstGeom prst="rect">
            <a:avLst/>
          </a:prstGeom>
          <a:noFill/>
        </p:spPr>
        <p:txBody>
          <a:bodyPr wrap="none">
            <a:spAutoFit/>
          </a:bodyPr>
          <a:lstStyle/>
          <a:p>
            <a:pPr algn="r" defTabSz="913765" fontAlgn="auto">
              <a:spcBef>
                <a:spcPts val="0"/>
              </a:spcBef>
              <a:spcAft>
                <a:spcPts val="0"/>
              </a:spcAft>
              <a:defRPr/>
            </a:pPr>
            <a:r>
              <a:rPr lang="zh-CN" altLang="en-US" sz="2000" b="1" dirty="0">
                <a:solidFill>
                  <a:srgbClr val="5FB2E1"/>
                </a:solidFill>
                <a:latin typeface="微软雅黑" panose="020B0503020204020204" pitchFamily="34" charset="-122"/>
                <a:ea typeface="微软雅黑" panose="020B0503020204020204" pitchFamily="34" charset="-122"/>
              </a:rPr>
              <a:t>绅士风度</a:t>
            </a:r>
            <a:endParaRPr lang="zh-CN" altLang="en-US" sz="2000" b="1" dirty="0">
              <a:solidFill>
                <a:srgbClr val="5FB2E1"/>
              </a:solidFill>
              <a:latin typeface="微软雅黑" panose="020B0503020204020204" pitchFamily="34" charset="-122"/>
              <a:ea typeface="微软雅黑" panose="020B0503020204020204" pitchFamily="34" charset="-122"/>
            </a:endParaRPr>
          </a:p>
        </p:txBody>
      </p:sp>
      <p:sp>
        <p:nvSpPr>
          <p:cNvPr id="40" name="矩形 47"/>
          <p:cNvSpPr>
            <a:spLocks noChangeArrowheads="1"/>
          </p:cNvSpPr>
          <p:nvPr/>
        </p:nvSpPr>
        <p:spPr bwMode="auto">
          <a:xfrm>
            <a:off x="5146710" y="4642710"/>
            <a:ext cx="5253990" cy="923322"/>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fontAlgn="auto">
              <a:spcBef>
                <a:spcPct val="0"/>
              </a:spcBef>
              <a:spcAft>
                <a:spcPts val="0"/>
              </a:spcAft>
              <a:buFont typeface="Arial" panose="020B0604020202020204" pitchFamily="34" charset="0"/>
              <a:buNone/>
              <a:defRPr/>
            </a:pPr>
            <a:r>
              <a:rPr lang="en-US" altLang="zh-CN" sz="1800" dirty="0">
                <a:solidFill>
                  <a:schemeClr val="tx1">
                    <a:lumMod val="65000"/>
                    <a:lumOff val="35000"/>
                  </a:schemeClr>
                </a:solidFill>
                <a:sym typeface="微软雅黑" panose="020B0503020204020204" pitchFamily="34" charset="-122"/>
              </a:rPr>
              <a:t>      </a:t>
            </a:r>
            <a:r>
              <a:rPr lang="en-US" altLang="zh-CN" sz="1800" dirty="0">
                <a:solidFill>
                  <a:schemeClr val="bg1"/>
                </a:solidFill>
                <a:sym typeface="微软雅黑" panose="020B0503020204020204" pitchFamily="34" charset="-122"/>
              </a:rPr>
              <a:t> </a:t>
            </a:r>
            <a:r>
              <a:rPr lang="zh-CN" sz="1800" dirty="0">
                <a:sym typeface="微软雅黑" panose="020B0503020204020204" pitchFamily="34" charset="-122"/>
              </a:rPr>
              <a:t>旱地冰壶</a:t>
            </a:r>
            <a:r>
              <a:rPr sz="1800" dirty="0">
                <a:sym typeface="微软雅黑" panose="020B0503020204020204" pitchFamily="34" charset="-122"/>
              </a:rPr>
              <a:t>是高雅运动</a:t>
            </a:r>
            <a:r>
              <a:rPr lang="en-US" sz="1800" dirty="0">
                <a:sym typeface="微软雅黑" panose="020B0503020204020204" pitchFamily="34" charset="-122"/>
              </a:rPr>
              <a:t>,</a:t>
            </a:r>
            <a:r>
              <a:rPr sz="1800" dirty="0">
                <a:sym typeface="微软雅黑" panose="020B0503020204020204" pitchFamily="34" charset="-122"/>
              </a:rPr>
              <a:t>裁判员不会做出最终的裁决</a:t>
            </a:r>
            <a:r>
              <a:rPr lang="en-US" sz="1800" dirty="0">
                <a:sym typeface="微软雅黑" panose="020B0503020204020204" pitchFamily="34" charset="-122"/>
              </a:rPr>
              <a:t>,</a:t>
            </a:r>
            <a:r>
              <a:rPr sz="1800" dirty="0">
                <a:sym typeface="微软雅黑" panose="020B0503020204020204" pitchFamily="34" charset="-122"/>
              </a:rPr>
              <a:t>他</a:t>
            </a:r>
            <a:r>
              <a:rPr lang="zh-CN" sz="1800" dirty="0">
                <a:sym typeface="微软雅黑" panose="020B0503020204020204" pitchFamily="34" charset="-122"/>
              </a:rPr>
              <a:t>只是</a:t>
            </a:r>
            <a:r>
              <a:rPr lang="zh-CN" altLang="en-US" sz="1800" dirty="0">
                <a:sym typeface="微软雅黑" panose="020B0503020204020204" pitchFamily="34" charset="-122"/>
              </a:rPr>
              <a:t>解释旱地冰壶</a:t>
            </a:r>
            <a:r>
              <a:rPr sz="1800" dirty="0">
                <a:sym typeface="微软雅黑" panose="020B0503020204020204" pitchFamily="34" charset="-122"/>
              </a:rPr>
              <a:t>的规则，丈量距离、计时、计分及保持比赛流畅进行。</a:t>
            </a:r>
            <a:endParaRPr sz="1800" dirty="0">
              <a:sym typeface="微软雅黑" panose="020B0503020204020204" pitchFamily="34" charset="-122"/>
            </a:endParaRPr>
          </a:p>
        </p:txBody>
      </p:sp>
      <p:sp>
        <p:nvSpPr>
          <p:cNvPr id="41" name="椭圆 40"/>
          <p:cNvSpPr/>
          <p:nvPr/>
        </p:nvSpPr>
        <p:spPr>
          <a:xfrm>
            <a:off x="663120" y="248565"/>
            <a:ext cx="1008112" cy="1008112"/>
          </a:xfrm>
          <a:prstGeom prst="ellipse">
            <a:avLst/>
          </a:prstGeom>
          <a:noFill/>
          <a:ln w="12700">
            <a:solidFill>
              <a:srgbClr val="001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Freeform 5"/>
          <p:cNvSpPr>
            <a:spLocks noEditPoints="1"/>
          </p:cNvSpPr>
          <p:nvPr/>
        </p:nvSpPr>
        <p:spPr bwMode="auto">
          <a:xfrm>
            <a:off x="911424" y="516718"/>
            <a:ext cx="511502" cy="506606"/>
          </a:xfrm>
          <a:custGeom>
            <a:avLst/>
            <a:gdLst>
              <a:gd name="T0" fmla="*/ 13 w 87"/>
              <a:gd name="T1" fmla="*/ 32 h 87"/>
              <a:gd name="T2" fmla="*/ 43 w 87"/>
              <a:gd name="T3" fmla="*/ 3 h 87"/>
              <a:gd name="T4" fmla="*/ 63 w 87"/>
              <a:gd name="T5" fmla="*/ 3 h 87"/>
              <a:gd name="T6" fmla="*/ 38 w 87"/>
              <a:gd name="T7" fmla="*/ 28 h 87"/>
              <a:gd name="T8" fmla="*/ 19 w 87"/>
              <a:gd name="T9" fmla="*/ 37 h 87"/>
              <a:gd name="T10" fmla="*/ 15 w 87"/>
              <a:gd name="T11" fmla="*/ 59 h 87"/>
              <a:gd name="T12" fmla="*/ 27 w 87"/>
              <a:gd name="T13" fmla="*/ 71 h 87"/>
              <a:gd name="T14" fmla="*/ 49 w 87"/>
              <a:gd name="T15" fmla="*/ 67 h 87"/>
              <a:gd name="T16" fmla="*/ 58 w 87"/>
              <a:gd name="T17" fmla="*/ 48 h 87"/>
              <a:gd name="T18" fmla="*/ 84 w 87"/>
              <a:gd name="T19" fmla="*/ 23 h 87"/>
              <a:gd name="T20" fmla="*/ 84 w 87"/>
              <a:gd name="T21" fmla="*/ 44 h 87"/>
              <a:gd name="T22" fmla="*/ 55 w 87"/>
              <a:gd name="T23" fmla="*/ 73 h 87"/>
              <a:gd name="T24" fmla="*/ 0 w 87"/>
              <a:gd name="T25" fmla="*/ 87 h 87"/>
              <a:gd name="T26" fmla="*/ 0 w 87"/>
              <a:gd name="T27" fmla="*/ 86 h 87"/>
              <a:gd name="T28" fmla="*/ 13 w 87"/>
              <a:gd name="T29" fmla="*/ 32 h 87"/>
              <a:gd name="T30" fmla="*/ 44 w 87"/>
              <a:gd name="T31" fmla="*/ 35 h 87"/>
              <a:gd name="T32" fmla="*/ 72 w 87"/>
              <a:gd name="T33" fmla="*/ 7 h 87"/>
              <a:gd name="T34" fmla="*/ 76 w 87"/>
              <a:gd name="T35" fmla="*/ 10 h 87"/>
              <a:gd name="T36" fmla="*/ 79 w 87"/>
              <a:gd name="T37" fmla="*/ 14 h 87"/>
              <a:gd name="T38" fmla="*/ 52 w 87"/>
              <a:gd name="T39" fmla="*/ 42 h 87"/>
              <a:gd name="T40" fmla="*/ 37 w 87"/>
              <a:gd name="T41" fmla="*/ 49 h 87"/>
              <a:gd name="T42" fmla="*/ 37 w 87"/>
              <a:gd name="T43" fmla="*/ 49 h 87"/>
              <a:gd name="T44" fmla="*/ 44 w 87"/>
              <a:gd name="T45"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87">
                <a:moveTo>
                  <a:pt x="13" y="32"/>
                </a:moveTo>
                <a:cubicBezTo>
                  <a:pt x="43" y="3"/>
                  <a:pt x="43" y="3"/>
                  <a:pt x="43" y="3"/>
                </a:cubicBezTo>
                <a:cubicBezTo>
                  <a:pt x="43" y="3"/>
                  <a:pt x="52" y="0"/>
                  <a:pt x="63" y="3"/>
                </a:cubicBezTo>
                <a:cubicBezTo>
                  <a:pt x="38" y="28"/>
                  <a:pt x="38" y="28"/>
                  <a:pt x="38" y="28"/>
                </a:cubicBezTo>
                <a:cubicBezTo>
                  <a:pt x="19" y="37"/>
                  <a:pt x="19" y="37"/>
                  <a:pt x="19" y="37"/>
                </a:cubicBezTo>
                <a:cubicBezTo>
                  <a:pt x="15" y="59"/>
                  <a:pt x="15" y="59"/>
                  <a:pt x="15" y="59"/>
                </a:cubicBezTo>
                <a:cubicBezTo>
                  <a:pt x="20" y="64"/>
                  <a:pt x="23" y="67"/>
                  <a:pt x="27" y="71"/>
                </a:cubicBezTo>
                <a:cubicBezTo>
                  <a:pt x="49" y="67"/>
                  <a:pt x="49" y="67"/>
                  <a:pt x="49" y="67"/>
                </a:cubicBezTo>
                <a:cubicBezTo>
                  <a:pt x="58" y="48"/>
                  <a:pt x="58" y="48"/>
                  <a:pt x="58" y="48"/>
                </a:cubicBezTo>
                <a:cubicBezTo>
                  <a:pt x="84" y="23"/>
                  <a:pt x="84" y="23"/>
                  <a:pt x="84" y="23"/>
                </a:cubicBezTo>
                <a:cubicBezTo>
                  <a:pt x="87" y="34"/>
                  <a:pt x="84" y="44"/>
                  <a:pt x="84" y="44"/>
                </a:cubicBezTo>
                <a:cubicBezTo>
                  <a:pt x="55" y="73"/>
                  <a:pt x="55" y="73"/>
                  <a:pt x="55" y="73"/>
                </a:cubicBezTo>
                <a:cubicBezTo>
                  <a:pt x="0" y="87"/>
                  <a:pt x="0" y="87"/>
                  <a:pt x="0" y="87"/>
                </a:cubicBezTo>
                <a:cubicBezTo>
                  <a:pt x="0" y="86"/>
                  <a:pt x="0" y="86"/>
                  <a:pt x="0" y="86"/>
                </a:cubicBezTo>
                <a:lnTo>
                  <a:pt x="13" y="32"/>
                </a:lnTo>
                <a:close/>
                <a:moveTo>
                  <a:pt x="44" y="35"/>
                </a:moveTo>
                <a:cubicBezTo>
                  <a:pt x="72" y="7"/>
                  <a:pt x="72" y="7"/>
                  <a:pt x="72" y="7"/>
                </a:cubicBezTo>
                <a:cubicBezTo>
                  <a:pt x="74" y="8"/>
                  <a:pt x="75" y="8"/>
                  <a:pt x="76" y="10"/>
                </a:cubicBezTo>
                <a:cubicBezTo>
                  <a:pt x="78" y="12"/>
                  <a:pt x="78" y="12"/>
                  <a:pt x="79" y="14"/>
                </a:cubicBezTo>
                <a:cubicBezTo>
                  <a:pt x="52" y="42"/>
                  <a:pt x="52" y="42"/>
                  <a:pt x="52" y="42"/>
                </a:cubicBezTo>
                <a:cubicBezTo>
                  <a:pt x="37" y="49"/>
                  <a:pt x="37" y="49"/>
                  <a:pt x="37" y="49"/>
                </a:cubicBezTo>
                <a:cubicBezTo>
                  <a:pt x="37" y="49"/>
                  <a:pt x="37" y="49"/>
                  <a:pt x="37" y="49"/>
                </a:cubicBezTo>
                <a:lnTo>
                  <a:pt x="44" y="35"/>
                </a:lnTo>
                <a:close/>
              </a:path>
            </a:pathLst>
          </a:custGeom>
          <a:gradFill>
            <a:gsLst>
              <a:gs pos="0">
                <a:srgbClr val="001140"/>
              </a:gs>
              <a:gs pos="100000">
                <a:srgbClr val="335177"/>
              </a:gs>
            </a:gsLst>
            <a:lin ang="5400000" scaled="1"/>
          </a:gradFill>
          <a:ln>
            <a:noFill/>
          </a:ln>
        </p:spPr>
        <p:txBody>
          <a:bodyPr vert="horz" wrap="square" lIns="91440" tIns="45720" rIns="91440" bIns="45720" numCol="1" anchor="t" anchorCtr="0" compatLnSpc="1"/>
          <a:lstStyle/>
          <a:p>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36670" y="404664"/>
            <a:ext cx="4616450" cy="1144627"/>
          </a:xfrm>
          <a:prstGeom prst="rect">
            <a:avLst/>
          </a:prstGeom>
          <a:solidFill>
            <a:srgbClr val="F2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Group 7"/>
          <p:cNvGrpSpPr/>
          <p:nvPr/>
        </p:nvGrpSpPr>
        <p:grpSpPr>
          <a:xfrm>
            <a:off x="4996056" y="494719"/>
            <a:ext cx="922378" cy="1831719"/>
            <a:chOff x="5024397" y="1752600"/>
            <a:chExt cx="922378" cy="1831719"/>
          </a:xfrm>
        </p:grpSpPr>
        <p:sp>
          <p:nvSpPr>
            <p:cNvPr id="13" name="Freeform 5"/>
            <p:cNvSpPr/>
            <p:nvPr/>
          </p:nvSpPr>
          <p:spPr bwMode="auto">
            <a:xfrm flipH="1">
              <a:off x="5024397" y="1752600"/>
              <a:ext cx="922378" cy="1831719"/>
            </a:xfrm>
            <a:custGeom>
              <a:avLst/>
              <a:gdLst>
                <a:gd name="T0" fmla="*/ 0 w 849"/>
                <a:gd name="T1" fmla="*/ 0 h 1686"/>
                <a:gd name="T2" fmla="*/ 849 w 849"/>
                <a:gd name="T3" fmla="*/ 842 h 1686"/>
                <a:gd name="T4" fmla="*/ 0 w 849"/>
                <a:gd name="T5" fmla="*/ 1686 h 1686"/>
                <a:gd name="T6" fmla="*/ 0 w 849"/>
                <a:gd name="T7" fmla="*/ 0 h 1686"/>
              </a:gdLst>
              <a:ahLst/>
              <a:cxnLst>
                <a:cxn ang="0">
                  <a:pos x="T0" y="T1"/>
                </a:cxn>
                <a:cxn ang="0">
                  <a:pos x="T2" y="T3"/>
                </a:cxn>
                <a:cxn ang="0">
                  <a:pos x="T4" y="T5"/>
                </a:cxn>
                <a:cxn ang="0">
                  <a:pos x="T6" y="T7"/>
                </a:cxn>
              </a:cxnLst>
              <a:rect l="0" t="0" r="r" b="b"/>
              <a:pathLst>
                <a:path w="849" h="1686">
                  <a:moveTo>
                    <a:pt x="0" y="0"/>
                  </a:moveTo>
                  <a:lnTo>
                    <a:pt x="849" y="842"/>
                  </a:lnTo>
                  <a:lnTo>
                    <a:pt x="0" y="1686"/>
                  </a:lnTo>
                  <a:lnTo>
                    <a:pt x="0" y="0"/>
                  </a:lnTo>
                  <a:close/>
                </a:path>
              </a:pathLst>
            </a:custGeom>
            <a:solidFill>
              <a:srgbClr val="001140"/>
            </a:solidFill>
            <a:ln>
              <a:noFill/>
            </a:ln>
          </p:spPr>
          <p:txBody>
            <a:bodyPr vert="horz" wrap="square" lIns="91440" tIns="45720" rIns="91440" bIns="45720" numCol="1" anchor="t" anchorCtr="0" compatLnSpc="1"/>
            <a:lstStyle/>
            <a:p>
              <a:endParaRPr lang="en-US"/>
            </a:p>
          </p:txBody>
        </p:sp>
        <p:sp>
          <p:nvSpPr>
            <p:cNvPr id="15" name="Freeform 5"/>
            <p:cNvSpPr>
              <a:spLocks noEditPoints="1"/>
            </p:cNvSpPr>
            <p:nvPr/>
          </p:nvSpPr>
          <p:spPr bwMode="auto">
            <a:xfrm>
              <a:off x="5468876" y="2504153"/>
              <a:ext cx="331788" cy="328612"/>
            </a:xfrm>
            <a:custGeom>
              <a:avLst/>
              <a:gdLst>
                <a:gd name="T0" fmla="*/ 13 w 87"/>
                <a:gd name="T1" fmla="*/ 32 h 87"/>
                <a:gd name="T2" fmla="*/ 43 w 87"/>
                <a:gd name="T3" fmla="*/ 3 h 87"/>
                <a:gd name="T4" fmla="*/ 63 w 87"/>
                <a:gd name="T5" fmla="*/ 3 h 87"/>
                <a:gd name="T6" fmla="*/ 38 w 87"/>
                <a:gd name="T7" fmla="*/ 28 h 87"/>
                <a:gd name="T8" fmla="*/ 19 w 87"/>
                <a:gd name="T9" fmla="*/ 37 h 87"/>
                <a:gd name="T10" fmla="*/ 15 w 87"/>
                <a:gd name="T11" fmla="*/ 59 h 87"/>
                <a:gd name="T12" fmla="*/ 27 w 87"/>
                <a:gd name="T13" fmla="*/ 71 h 87"/>
                <a:gd name="T14" fmla="*/ 49 w 87"/>
                <a:gd name="T15" fmla="*/ 67 h 87"/>
                <a:gd name="T16" fmla="*/ 58 w 87"/>
                <a:gd name="T17" fmla="*/ 48 h 87"/>
                <a:gd name="T18" fmla="*/ 84 w 87"/>
                <a:gd name="T19" fmla="*/ 23 h 87"/>
                <a:gd name="T20" fmla="*/ 84 w 87"/>
                <a:gd name="T21" fmla="*/ 44 h 87"/>
                <a:gd name="T22" fmla="*/ 55 w 87"/>
                <a:gd name="T23" fmla="*/ 73 h 87"/>
                <a:gd name="T24" fmla="*/ 0 w 87"/>
                <a:gd name="T25" fmla="*/ 87 h 87"/>
                <a:gd name="T26" fmla="*/ 0 w 87"/>
                <a:gd name="T27" fmla="*/ 86 h 87"/>
                <a:gd name="T28" fmla="*/ 13 w 87"/>
                <a:gd name="T29" fmla="*/ 32 h 87"/>
                <a:gd name="T30" fmla="*/ 44 w 87"/>
                <a:gd name="T31" fmla="*/ 35 h 87"/>
                <a:gd name="T32" fmla="*/ 72 w 87"/>
                <a:gd name="T33" fmla="*/ 7 h 87"/>
                <a:gd name="T34" fmla="*/ 76 w 87"/>
                <a:gd name="T35" fmla="*/ 10 h 87"/>
                <a:gd name="T36" fmla="*/ 79 w 87"/>
                <a:gd name="T37" fmla="*/ 14 h 87"/>
                <a:gd name="T38" fmla="*/ 52 w 87"/>
                <a:gd name="T39" fmla="*/ 42 h 87"/>
                <a:gd name="T40" fmla="*/ 37 w 87"/>
                <a:gd name="T41" fmla="*/ 49 h 87"/>
                <a:gd name="T42" fmla="*/ 37 w 87"/>
                <a:gd name="T43" fmla="*/ 49 h 87"/>
                <a:gd name="T44" fmla="*/ 44 w 87"/>
                <a:gd name="T45"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87">
                  <a:moveTo>
                    <a:pt x="13" y="32"/>
                  </a:moveTo>
                  <a:cubicBezTo>
                    <a:pt x="43" y="3"/>
                    <a:pt x="43" y="3"/>
                    <a:pt x="43" y="3"/>
                  </a:cubicBezTo>
                  <a:cubicBezTo>
                    <a:pt x="43" y="3"/>
                    <a:pt x="52" y="0"/>
                    <a:pt x="63" y="3"/>
                  </a:cubicBezTo>
                  <a:cubicBezTo>
                    <a:pt x="38" y="28"/>
                    <a:pt x="38" y="28"/>
                    <a:pt x="38" y="28"/>
                  </a:cubicBezTo>
                  <a:cubicBezTo>
                    <a:pt x="19" y="37"/>
                    <a:pt x="19" y="37"/>
                    <a:pt x="19" y="37"/>
                  </a:cubicBezTo>
                  <a:cubicBezTo>
                    <a:pt x="15" y="59"/>
                    <a:pt x="15" y="59"/>
                    <a:pt x="15" y="59"/>
                  </a:cubicBezTo>
                  <a:cubicBezTo>
                    <a:pt x="20" y="64"/>
                    <a:pt x="23" y="67"/>
                    <a:pt x="27" y="71"/>
                  </a:cubicBezTo>
                  <a:cubicBezTo>
                    <a:pt x="49" y="67"/>
                    <a:pt x="49" y="67"/>
                    <a:pt x="49" y="67"/>
                  </a:cubicBezTo>
                  <a:cubicBezTo>
                    <a:pt x="58" y="48"/>
                    <a:pt x="58" y="48"/>
                    <a:pt x="58" y="48"/>
                  </a:cubicBezTo>
                  <a:cubicBezTo>
                    <a:pt x="84" y="23"/>
                    <a:pt x="84" y="23"/>
                    <a:pt x="84" y="23"/>
                  </a:cubicBezTo>
                  <a:cubicBezTo>
                    <a:pt x="87" y="34"/>
                    <a:pt x="84" y="44"/>
                    <a:pt x="84" y="44"/>
                  </a:cubicBezTo>
                  <a:cubicBezTo>
                    <a:pt x="55" y="73"/>
                    <a:pt x="55" y="73"/>
                    <a:pt x="55" y="73"/>
                  </a:cubicBezTo>
                  <a:cubicBezTo>
                    <a:pt x="0" y="87"/>
                    <a:pt x="0" y="87"/>
                    <a:pt x="0" y="87"/>
                  </a:cubicBezTo>
                  <a:cubicBezTo>
                    <a:pt x="0" y="86"/>
                    <a:pt x="0" y="86"/>
                    <a:pt x="0" y="86"/>
                  </a:cubicBezTo>
                  <a:lnTo>
                    <a:pt x="13" y="32"/>
                  </a:lnTo>
                  <a:close/>
                  <a:moveTo>
                    <a:pt x="44" y="35"/>
                  </a:moveTo>
                  <a:cubicBezTo>
                    <a:pt x="72" y="7"/>
                    <a:pt x="72" y="7"/>
                    <a:pt x="72" y="7"/>
                  </a:cubicBezTo>
                  <a:cubicBezTo>
                    <a:pt x="74" y="8"/>
                    <a:pt x="75" y="8"/>
                    <a:pt x="76" y="10"/>
                  </a:cubicBezTo>
                  <a:cubicBezTo>
                    <a:pt x="78" y="12"/>
                    <a:pt x="78" y="12"/>
                    <a:pt x="79" y="14"/>
                  </a:cubicBezTo>
                  <a:cubicBezTo>
                    <a:pt x="52" y="42"/>
                    <a:pt x="52" y="42"/>
                    <a:pt x="52" y="42"/>
                  </a:cubicBezTo>
                  <a:cubicBezTo>
                    <a:pt x="37" y="49"/>
                    <a:pt x="37" y="49"/>
                    <a:pt x="37" y="49"/>
                  </a:cubicBezTo>
                  <a:cubicBezTo>
                    <a:pt x="37" y="49"/>
                    <a:pt x="37" y="49"/>
                    <a:pt x="37" y="49"/>
                  </a:cubicBezTo>
                  <a:lnTo>
                    <a:pt x="44" y="35"/>
                  </a:lnTo>
                  <a:close/>
                </a:path>
              </a:pathLst>
            </a:custGeom>
            <a:solidFill>
              <a:schemeClr val="bg1">
                <a:lumMod val="95000"/>
              </a:schemeClr>
            </a:solidFill>
            <a:ln>
              <a:noFill/>
            </a:ln>
          </p:spPr>
          <p:txBody>
            <a:bodyPr vert="horz" wrap="square" lIns="91440" tIns="45720" rIns="91440" bIns="45720" numCol="1" anchor="t" anchorCtr="0" compatLnSpc="1"/>
            <a:lstStyle/>
            <a:p>
              <a:endParaRPr lang="en-US"/>
            </a:p>
          </p:txBody>
        </p:sp>
      </p:grpSp>
      <p:grpSp>
        <p:nvGrpSpPr>
          <p:cNvPr id="10" name="Group 9"/>
          <p:cNvGrpSpPr/>
          <p:nvPr/>
        </p:nvGrpSpPr>
        <p:grpSpPr>
          <a:xfrm>
            <a:off x="4996056" y="2592423"/>
            <a:ext cx="922378" cy="1831719"/>
            <a:chOff x="5024397" y="3850304"/>
            <a:chExt cx="922378" cy="1831719"/>
          </a:xfrm>
          <a:solidFill>
            <a:srgbClr val="335177"/>
          </a:solidFill>
        </p:grpSpPr>
        <p:sp>
          <p:nvSpPr>
            <p:cNvPr id="14" name="Freeform 5"/>
            <p:cNvSpPr/>
            <p:nvPr/>
          </p:nvSpPr>
          <p:spPr bwMode="auto">
            <a:xfrm flipH="1">
              <a:off x="5024397" y="3850304"/>
              <a:ext cx="922378" cy="1831719"/>
            </a:xfrm>
            <a:custGeom>
              <a:avLst/>
              <a:gdLst>
                <a:gd name="T0" fmla="*/ 0 w 849"/>
                <a:gd name="T1" fmla="*/ 0 h 1686"/>
                <a:gd name="T2" fmla="*/ 849 w 849"/>
                <a:gd name="T3" fmla="*/ 842 h 1686"/>
                <a:gd name="T4" fmla="*/ 0 w 849"/>
                <a:gd name="T5" fmla="*/ 1686 h 1686"/>
                <a:gd name="T6" fmla="*/ 0 w 849"/>
                <a:gd name="T7" fmla="*/ 0 h 1686"/>
              </a:gdLst>
              <a:ahLst/>
              <a:cxnLst>
                <a:cxn ang="0">
                  <a:pos x="T0" y="T1"/>
                </a:cxn>
                <a:cxn ang="0">
                  <a:pos x="T2" y="T3"/>
                </a:cxn>
                <a:cxn ang="0">
                  <a:pos x="T4" y="T5"/>
                </a:cxn>
                <a:cxn ang="0">
                  <a:pos x="T6" y="T7"/>
                </a:cxn>
              </a:cxnLst>
              <a:rect l="0" t="0" r="r" b="b"/>
              <a:pathLst>
                <a:path w="849" h="1686">
                  <a:moveTo>
                    <a:pt x="0" y="0"/>
                  </a:moveTo>
                  <a:lnTo>
                    <a:pt x="849" y="842"/>
                  </a:lnTo>
                  <a:lnTo>
                    <a:pt x="0" y="168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 name="Freeform 6"/>
            <p:cNvSpPr>
              <a:spLocks noEditPoints="1"/>
            </p:cNvSpPr>
            <p:nvPr/>
          </p:nvSpPr>
          <p:spPr bwMode="auto">
            <a:xfrm>
              <a:off x="5450162" y="4595812"/>
              <a:ext cx="350502" cy="345025"/>
            </a:xfrm>
            <a:custGeom>
              <a:avLst/>
              <a:gdLst>
                <a:gd name="T0" fmla="*/ 100 w 107"/>
                <a:gd name="T1" fmla="*/ 14 h 106"/>
                <a:gd name="T2" fmla="*/ 107 w 107"/>
                <a:gd name="T3" fmla="*/ 21 h 106"/>
                <a:gd name="T4" fmla="*/ 107 w 107"/>
                <a:gd name="T5" fmla="*/ 49 h 106"/>
                <a:gd name="T6" fmla="*/ 101 w 107"/>
                <a:gd name="T7" fmla="*/ 55 h 106"/>
                <a:gd name="T8" fmla="*/ 39 w 107"/>
                <a:gd name="T9" fmla="*/ 62 h 106"/>
                <a:gd name="T10" fmla="*/ 39 w 107"/>
                <a:gd name="T11" fmla="*/ 70 h 106"/>
                <a:gd name="T12" fmla="*/ 98 w 107"/>
                <a:gd name="T13" fmla="*/ 70 h 106"/>
                <a:gd name="T14" fmla="*/ 98 w 107"/>
                <a:gd name="T15" fmla="*/ 80 h 106"/>
                <a:gd name="T16" fmla="*/ 38 w 107"/>
                <a:gd name="T17" fmla="*/ 80 h 106"/>
                <a:gd name="T18" fmla="*/ 30 w 107"/>
                <a:gd name="T19" fmla="*/ 57 h 106"/>
                <a:gd name="T20" fmla="*/ 35 w 107"/>
                <a:gd name="T21" fmla="*/ 53 h 106"/>
                <a:gd name="T22" fmla="*/ 16 w 107"/>
                <a:gd name="T23" fmla="*/ 11 h 106"/>
                <a:gd name="T24" fmla="*/ 7 w 107"/>
                <a:gd name="T25" fmla="*/ 11 h 106"/>
                <a:gd name="T26" fmla="*/ 7 w 107"/>
                <a:gd name="T27" fmla="*/ 0 h 106"/>
                <a:gd name="T28" fmla="*/ 18 w 107"/>
                <a:gd name="T29" fmla="*/ 0 h 106"/>
                <a:gd name="T30" fmla="*/ 27 w 107"/>
                <a:gd name="T31" fmla="*/ 7 h 106"/>
                <a:gd name="T32" fmla="*/ 30 w 107"/>
                <a:gd name="T33" fmla="*/ 14 h 106"/>
                <a:gd name="T34" fmla="*/ 100 w 107"/>
                <a:gd name="T35" fmla="*/ 14 h 106"/>
                <a:gd name="T36" fmla="*/ 34 w 107"/>
                <a:gd name="T37" fmla="*/ 96 h 106"/>
                <a:gd name="T38" fmla="*/ 24 w 107"/>
                <a:gd name="T39" fmla="*/ 106 h 106"/>
                <a:gd name="T40" fmla="*/ 14 w 107"/>
                <a:gd name="T41" fmla="*/ 96 h 106"/>
                <a:gd name="T42" fmla="*/ 24 w 107"/>
                <a:gd name="T43" fmla="*/ 87 h 106"/>
                <a:gd name="T44" fmla="*/ 34 w 107"/>
                <a:gd name="T45" fmla="*/ 96 h 106"/>
                <a:gd name="T46" fmla="*/ 39 w 107"/>
                <a:gd name="T47" fmla="*/ 34 h 106"/>
                <a:gd name="T48" fmla="*/ 55 w 107"/>
                <a:gd name="T49" fmla="*/ 34 h 106"/>
                <a:gd name="T50" fmla="*/ 51 w 107"/>
                <a:gd name="T51" fmla="*/ 23 h 106"/>
                <a:gd name="T52" fmla="*/ 34 w 107"/>
                <a:gd name="T53" fmla="*/ 23 h 106"/>
                <a:gd name="T54" fmla="*/ 39 w 107"/>
                <a:gd name="T55" fmla="*/ 34 h 106"/>
                <a:gd name="T56" fmla="*/ 60 w 107"/>
                <a:gd name="T57" fmla="*/ 51 h 106"/>
                <a:gd name="T58" fmla="*/ 56 w 107"/>
                <a:gd name="T59" fmla="*/ 39 h 106"/>
                <a:gd name="T60" fmla="*/ 41 w 107"/>
                <a:gd name="T61" fmla="*/ 39 h 106"/>
                <a:gd name="T62" fmla="*/ 48 w 107"/>
                <a:gd name="T63" fmla="*/ 53 h 106"/>
                <a:gd name="T64" fmla="*/ 60 w 107"/>
                <a:gd name="T65" fmla="*/ 51 h 106"/>
                <a:gd name="T66" fmla="*/ 57 w 107"/>
                <a:gd name="T67" fmla="*/ 23 h 106"/>
                <a:gd name="T68" fmla="*/ 60 w 107"/>
                <a:gd name="T69" fmla="*/ 34 h 106"/>
                <a:gd name="T70" fmla="*/ 75 w 107"/>
                <a:gd name="T71" fmla="*/ 34 h 106"/>
                <a:gd name="T72" fmla="*/ 73 w 107"/>
                <a:gd name="T73" fmla="*/ 23 h 106"/>
                <a:gd name="T74" fmla="*/ 57 w 107"/>
                <a:gd name="T75" fmla="*/ 23 h 106"/>
                <a:gd name="T76" fmla="*/ 79 w 107"/>
                <a:gd name="T77" fmla="*/ 49 h 106"/>
                <a:gd name="T78" fmla="*/ 76 w 107"/>
                <a:gd name="T79" fmla="*/ 39 h 106"/>
                <a:gd name="T80" fmla="*/ 62 w 107"/>
                <a:gd name="T81" fmla="*/ 39 h 106"/>
                <a:gd name="T82" fmla="*/ 65 w 107"/>
                <a:gd name="T83" fmla="*/ 51 h 106"/>
                <a:gd name="T84" fmla="*/ 79 w 107"/>
                <a:gd name="T85" fmla="*/ 49 h 106"/>
                <a:gd name="T86" fmla="*/ 98 w 107"/>
                <a:gd name="T87" fmla="*/ 23 h 106"/>
                <a:gd name="T88" fmla="*/ 78 w 107"/>
                <a:gd name="T89" fmla="*/ 23 h 106"/>
                <a:gd name="T90" fmla="*/ 81 w 107"/>
                <a:gd name="T91" fmla="*/ 34 h 106"/>
                <a:gd name="T92" fmla="*/ 98 w 107"/>
                <a:gd name="T93" fmla="*/ 34 h 106"/>
                <a:gd name="T94" fmla="*/ 98 w 107"/>
                <a:gd name="T95" fmla="*/ 23 h 106"/>
                <a:gd name="T96" fmla="*/ 99 w 107"/>
                <a:gd name="T97" fmla="*/ 96 h 106"/>
                <a:gd name="T98" fmla="*/ 89 w 107"/>
                <a:gd name="T99" fmla="*/ 106 h 106"/>
                <a:gd name="T100" fmla="*/ 79 w 107"/>
                <a:gd name="T101" fmla="*/ 96 h 106"/>
                <a:gd name="T102" fmla="*/ 89 w 107"/>
                <a:gd name="T103" fmla="*/ 87 h 106"/>
                <a:gd name="T104" fmla="*/ 99 w 107"/>
                <a:gd name="T105" fmla="*/ 96 h 106"/>
                <a:gd name="T106" fmla="*/ 98 w 107"/>
                <a:gd name="T107" fmla="*/ 39 h 106"/>
                <a:gd name="T108" fmla="*/ 82 w 107"/>
                <a:gd name="T109" fmla="*/ 39 h 106"/>
                <a:gd name="T110" fmla="*/ 84 w 107"/>
                <a:gd name="T111" fmla="*/ 49 h 106"/>
                <a:gd name="T112" fmla="*/ 98 w 107"/>
                <a:gd name="T113" fmla="*/ 47 h 106"/>
                <a:gd name="T114" fmla="*/ 98 w 107"/>
                <a:gd name="T115" fmla="*/ 3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 h="106">
                  <a:moveTo>
                    <a:pt x="100" y="14"/>
                  </a:moveTo>
                  <a:cubicBezTo>
                    <a:pt x="104" y="14"/>
                    <a:pt x="107" y="17"/>
                    <a:pt x="107" y="21"/>
                  </a:cubicBezTo>
                  <a:cubicBezTo>
                    <a:pt x="107" y="49"/>
                    <a:pt x="107" y="49"/>
                    <a:pt x="107" y="49"/>
                  </a:cubicBezTo>
                  <a:cubicBezTo>
                    <a:pt x="107" y="53"/>
                    <a:pt x="104" y="55"/>
                    <a:pt x="101" y="55"/>
                  </a:cubicBezTo>
                  <a:cubicBezTo>
                    <a:pt x="39" y="62"/>
                    <a:pt x="39" y="62"/>
                    <a:pt x="39" y="62"/>
                  </a:cubicBezTo>
                  <a:cubicBezTo>
                    <a:pt x="34" y="63"/>
                    <a:pt x="33" y="70"/>
                    <a:pt x="39" y="70"/>
                  </a:cubicBezTo>
                  <a:cubicBezTo>
                    <a:pt x="98" y="70"/>
                    <a:pt x="98" y="70"/>
                    <a:pt x="98" y="70"/>
                  </a:cubicBezTo>
                  <a:cubicBezTo>
                    <a:pt x="105" y="70"/>
                    <a:pt x="105" y="80"/>
                    <a:pt x="98" y="80"/>
                  </a:cubicBezTo>
                  <a:cubicBezTo>
                    <a:pt x="38" y="80"/>
                    <a:pt x="38" y="80"/>
                    <a:pt x="38" y="80"/>
                  </a:cubicBezTo>
                  <a:cubicBezTo>
                    <a:pt x="24" y="80"/>
                    <a:pt x="19" y="65"/>
                    <a:pt x="30" y="57"/>
                  </a:cubicBezTo>
                  <a:cubicBezTo>
                    <a:pt x="35" y="53"/>
                    <a:pt x="35" y="53"/>
                    <a:pt x="35" y="53"/>
                  </a:cubicBezTo>
                  <a:cubicBezTo>
                    <a:pt x="16" y="11"/>
                    <a:pt x="16" y="11"/>
                    <a:pt x="16" y="11"/>
                  </a:cubicBezTo>
                  <a:cubicBezTo>
                    <a:pt x="7" y="11"/>
                    <a:pt x="7" y="11"/>
                    <a:pt x="7" y="11"/>
                  </a:cubicBezTo>
                  <a:cubicBezTo>
                    <a:pt x="0" y="11"/>
                    <a:pt x="0" y="0"/>
                    <a:pt x="7" y="0"/>
                  </a:cubicBezTo>
                  <a:cubicBezTo>
                    <a:pt x="18" y="0"/>
                    <a:pt x="18" y="0"/>
                    <a:pt x="18" y="0"/>
                  </a:cubicBezTo>
                  <a:cubicBezTo>
                    <a:pt x="23" y="0"/>
                    <a:pt x="25" y="3"/>
                    <a:pt x="27" y="7"/>
                  </a:cubicBezTo>
                  <a:cubicBezTo>
                    <a:pt x="30" y="14"/>
                    <a:pt x="30" y="14"/>
                    <a:pt x="30" y="14"/>
                  </a:cubicBezTo>
                  <a:lnTo>
                    <a:pt x="100" y="14"/>
                  </a:lnTo>
                  <a:close/>
                  <a:moveTo>
                    <a:pt x="34" y="96"/>
                  </a:moveTo>
                  <a:cubicBezTo>
                    <a:pt x="34" y="102"/>
                    <a:pt x="29" y="106"/>
                    <a:pt x="24" y="106"/>
                  </a:cubicBezTo>
                  <a:cubicBezTo>
                    <a:pt x="19" y="106"/>
                    <a:pt x="14" y="102"/>
                    <a:pt x="14" y="96"/>
                  </a:cubicBezTo>
                  <a:cubicBezTo>
                    <a:pt x="14" y="91"/>
                    <a:pt x="19" y="87"/>
                    <a:pt x="24" y="87"/>
                  </a:cubicBezTo>
                  <a:cubicBezTo>
                    <a:pt x="29" y="87"/>
                    <a:pt x="34" y="91"/>
                    <a:pt x="34" y="96"/>
                  </a:cubicBezTo>
                  <a:close/>
                  <a:moveTo>
                    <a:pt x="39" y="34"/>
                  </a:moveTo>
                  <a:cubicBezTo>
                    <a:pt x="55" y="34"/>
                    <a:pt x="55" y="34"/>
                    <a:pt x="55" y="34"/>
                  </a:cubicBezTo>
                  <a:cubicBezTo>
                    <a:pt x="51" y="23"/>
                    <a:pt x="51" y="23"/>
                    <a:pt x="51" y="23"/>
                  </a:cubicBezTo>
                  <a:cubicBezTo>
                    <a:pt x="34" y="23"/>
                    <a:pt x="34" y="23"/>
                    <a:pt x="34" y="23"/>
                  </a:cubicBezTo>
                  <a:lnTo>
                    <a:pt x="39" y="34"/>
                  </a:lnTo>
                  <a:close/>
                  <a:moveTo>
                    <a:pt x="60" y="51"/>
                  </a:moveTo>
                  <a:cubicBezTo>
                    <a:pt x="56" y="39"/>
                    <a:pt x="56" y="39"/>
                    <a:pt x="56" y="39"/>
                  </a:cubicBezTo>
                  <a:cubicBezTo>
                    <a:pt x="41" y="39"/>
                    <a:pt x="41" y="39"/>
                    <a:pt x="41" y="39"/>
                  </a:cubicBezTo>
                  <a:cubicBezTo>
                    <a:pt x="48" y="53"/>
                    <a:pt x="48" y="53"/>
                    <a:pt x="48" y="53"/>
                  </a:cubicBezTo>
                  <a:lnTo>
                    <a:pt x="60" y="51"/>
                  </a:lnTo>
                  <a:close/>
                  <a:moveTo>
                    <a:pt x="57" y="23"/>
                  </a:moveTo>
                  <a:cubicBezTo>
                    <a:pt x="60" y="34"/>
                    <a:pt x="60" y="34"/>
                    <a:pt x="60" y="34"/>
                  </a:cubicBezTo>
                  <a:cubicBezTo>
                    <a:pt x="75" y="34"/>
                    <a:pt x="75" y="34"/>
                    <a:pt x="75" y="34"/>
                  </a:cubicBezTo>
                  <a:cubicBezTo>
                    <a:pt x="73" y="23"/>
                    <a:pt x="73" y="23"/>
                    <a:pt x="73" y="23"/>
                  </a:cubicBezTo>
                  <a:lnTo>
                    <a:pt x="57" y="23"/>
                  </a:lnTo>
                  <a:close/>
                  <a:moveTo>
                    <a:pt x="79" y="49"/>
                  </a:moveTo>
                  <a:cubicBezTo>
                    <a:pt x="76" y="39"/>
                    <a:pt x="76" y="39"/>
                    <a:pt x="76" y="39"/>
                  </a:cubicBezTo>
                  <a:cubicBezTo>
                    <a:pt x="62" y="39"/>
                    <a:pt x="62" y="39"/>
                    <a:pt x="62" y="39"/>
                  </a:cubicBezTo>
                  <a:cubicBezTo>
                    <a:pt x="65" y="51"/>
                    <a:pt x="65" y="51"/>
                    <a:pt x="65" y="51"/>
                  </a:cubicBezTo>
                  <a:lnTo>
                    <a:pt x="79" y="49"/>
                  </a:lnTo>
                  <a:close/>
                  <a:moveTo>
                    <a:pt x="98" y="23"/>
                  </a:moveTo>
                  <a:cubicBezTo>
                    <a:pt x="78" y="23"/>
                    <a:pt x="78" y="23"/>
                    <a:pt x="78" y="23"/>
                  </a:cubicBezTo>
                  <a:cubicBezTo>
                    <a:pt x="81" y="34"/>
                    <a:pt x="81" y="34"/>
                    <a:pt x="81" y="34"/>
                  </a:cubicBezTo>
                  <a:cubicBezTo>
                    <a:pt x="98" y="34"/>
                    <a:pt x="98" y="34"/>
                    <a:pt x="98" y="34"/>
                  </a:cubicBezTo>
                  <a:lnTo>
                    <a:pt x="98" y="23"/>
                  </a:lnTo>
                  <a:close/>
                  <a:moveTo>
                    <a:pt x="99" y="96"/>
                  </a:moveTo>
                  <a:cubicBezTo>
                    <a:pt x="99" y="102"/>
                    <a:pt x="94" y="106"/>
                    <a:pt x="89" y="106"/>
                  </a:cubicBezTo>
                  <a:cubicBezTo>
                    <a:pt x="84" y="106"/>
                    <a:pt x="79" y="102"/>
                    <a:pt x="79" y="96"/>
                  </a:cubicBezTo>
                  <a:cubicBezTo>
                    <a:pt x="79" y="91"/>
                    <a:pt x="84" y="87"/>
                    <a:pt x="89" y="87"/>
                  </a:cubicBezTo>
                  <a:cubicBezTo>
                    <a:pt x="94" y="87"/>
                    <a:pt x="99" y="91"/>
                    <a:pt x="99" y="96"/>
                  </a:cubicBezTo>
                  <a:close/>
                  <a:moveTo>
                    <a:pt x="98" y="39"/>
                  </a:moveTo>
                  <a:cubicBezTo>
                    <a:pt x="82" y="39"/>
                    <a:pt x="82" y="39"/>
                    <a:pt x="82" y="39"/>
                  </a:cubicBezTo>
                  <a:cubicBezTo>
                    <a:pt x="84" y="49"/>
                    <a:pt x="84" y="49"/>
                    <a:pt x="84" y="49"/>
                  </a:cubicBezTo>
                  <a:cubicBezTo>
                    <a:pt x="98" y="47"/>
                    <a:pt x="98" y="47"/>
                    <a:pt x="98" y="47"/>
                  </a:cubicBezTo>
                  <a:lnTo>
                    <a:pt x="98" y="39"/>
                  </a:lnTo>
                  <a:close/>
                </a:path>
              </a:pathLst>
            </a:custGeom>
            <a:solidFill>
              <a:schemeClr val="bg1"/>
            </a:solidFill>
            <a:ln>
              <a:noFill/>
            </a:ln>
          </p:spPr>
          <p:txBody>
            <a:bodyPr vert="horz" wrap="square" lIns="91440" tIns="45720" rIns="91440" bIns="45720" numCol="1" anchor="t" anchorCtr="0" compatLnSpc="1"/>
            <a:lstStyle/>
            <a:p>
              <a:endParaRPr lang="en-US"/>
            </a:p>
          </p:txBody>
        </p:sp>
      </p:grpSp>
      <p:grpSp>
        <p:nvGrpSpPr>
          <p:cNvPr id="31" name="Group 30"/>
          <p:cNvGrpSpPr/>
          <p:nvPr/>
        </p:nvGrpSpPr>
        <p:grpSpPr>
          <a:xfrm>
            <a:off x="6218498" y="4716311"/>
            <a:ext cx="922378" cy="1831719"/>
            <a:chOff x="6091197" y="3850304"/>
            <a:chExt cx="922378" cy="1831719"/>
          </a:xfrm>
        </p:grpSpPr>
        <p:sp>
          <p:nvSpPr>
            <p:cNvPr id="12" name="Freeform 5"/>
            <p:cNvSpPr/>
            <p:nvPr/>
          </p:nvSpPr>
          <p:spPr bwMode="auto">
            <a:xfrm>
              <a:off x="6091197" y="3850304"/>
              <a:ext cx="922378" cy="1831719"/>
            </a:xfrm>
            <a:custGeom>
              <a:avLst/>
              <a:gdLst>
                <a:gd name="T0" fmla="*/ 0 w 849"/>
                <a:gd name="T1" fmla="*/ 0 h 1686"/>
                <a:gd name="T2" fmla="*/ 849 w 849"/>
                <a:gd name="T3" fmla="*/ 842 h 1686"/>
                <a:gd name="T4" fmla="*/ 0 w 849"/>
                <a:gd name="T5" fmla="*/ 1686 h 1686"/>
                <a:gd name="T6" fmla="*/ 0 w 849"/>
                <a:gd name="T7" fmla="*/ 0 h 1686"/>
              </a:gdLst>
              <a:ahLst/>
              <a:cxnLst>
                <a:cxn ang="0">
                  <a:pos x="T0" y="T1"/>
                </a:cxn>
                <a:cxn ang="0">
                  <a:pos x="T2" y="T3"/>
                </a:cxn>
                <a:cxn ang="0">
                  <a:pos x="T4" y="T5"/>
                </a:cxn>
                <a:cxn ang="0">
                  <a:pos x="T6" y="T7"/>
                </a:cxn>
              </a:cxnLst>
              <a:rect l="0" t="0" r="r" b="b"/>
              <a:pathLst>
                <a:path w="849" h="1686">
                  <a:moveTo>
                    <a:pt x="0" y="0"/>
                  </a:moveTo>
                  <a:lnTo>
                    <a:pt x="849" y="842"/>
                  </a:lnTo>
                  <a:lnTo>
                    <a:pt x="0" y="1686"/>
                  </a:lnTo>
                  <a:lnTo>
                    <a:pt x="0" y="0"/>
                  </a:lnTo>
                  <a:close/>
                </a:path>
              </a:pathLst>
            </a:custGeom>
            <a:solidFill>
              <a:srgbClr val="001140"/>
            </a:solidFill>
            <a:ln>
              <a:noFill/>
            </a:ln>
          </p:spPr>
          <p:txBody>
            <a:bodyPr vert="horz" wrap="square" lIns="91440" tIns="45720" rIns="91440" bIns="45720" numCol="1" anchor="t" anchorCtr="0" compatLnSpc="1"/>
            <a:lstStyle/>
            <a:p>
              <a:endParaRPr lang="en-US"/>
            </a:p>
          </p:txBody>
        </p:sp>
        <p:sp>
          <p:nvSpPr>
            <p:cNvPr id="17" name="Freeform 7"/>
            <p:cNvSpPr>
              <a:spLocks noEditPoints="1"/>
            </p:cNvSpPr>
            <p:nvPr/>
          </p:nvSpPr>
          <p:spPr bwMode="auto">
            <a:xfrm>
              <a:off x="6228536" y="4600519"/>
              <a:ext cx="323850" cy="318429"/>
            </a:xfrm>
            <a:custGeom>
              <a:avLst/>
              <a:gdLst>
                <a:gd name="T0" fmla="*/ 50 w 100"/>
                <a:gd name="T1" fmla="*/ 99 h 99"/>
                <a:gd name="T2" fmla="*/ 50 w 100"/>
                <a:gd name="T3" fmla="*/ 0 h 99"/>
                <a:gd name="T4" fmla="*/ 26 w 100"/>
                <a:gd name="T5" fmla="*/ 62 h 99"/>
                <a:gd name="T6" fmla="*/ 25 w 100"/>
                <a:gd name="T7" fmla="*/ 41 h 99"/>
                <a:gd name="T8" fmla="*/ 9 w 100"/>
                <a:gd name="T9" fmla="*/ 49 h 99"/>
                <a:gd name="T10" fmla="*/ 26 w 100"/>
                <a:gd name="T11" fmla="*/ 62 h 99"/>
                <a:gd name="T12" fmla="*/ 27 w 100"/>
                <a:gd name="T13" fmla="*/ 68 h 99"/>
                <a:gd name="T14" fmla="*/ 21 w 100"/>
                <a:gd name="T15" fmla="*/ 78 h 99"/>
                <a:gd name="T16" fmla="*/ 13 w 100"/>
                <a:gd name="T17" fmla="*/ 32 h 99"/>
                <a:gd name="T18" fmla="*/ 35 w 100"/>
                <a:gd name="T19" fmla="*/ 12 h 99"/>
                <a:gd name="T20" fmla="*/ 13 w 100"/>
                <a:gd name="T21" fmla="*/ 32 h 99"/>
                <a:gd name="T22" fmla="*/ 47 w 100"/>
                <a:gd name="T23" fmla="*/ 64 h 99"/>
                <a:gd name="T24" fmla="*/ 31 w 100"/>
                <a:gd name="T25" fmla="*/ 42 h 99"/>
                <a:gd name="T26" fmla="*/ 31 w 100"/>
                <a:gd name="T27" fmla="*/ 63 h 99"/>
                <a:gd name="T28" fmla="*/ 47 w 100"/>
                <a:gd name="T29" fmla="*/ 37 h 99"/>
                <a:gd name="T30" fmla="*/ 46 w 100"/>
                <a:gd name="T31" fmla="*/ 9 h 99"/>
                <a:gd name="T32" fmla="*/ 47 w 100"/>
                <a:gd name="T33" fmla="*/ 90 h 99"/>
                <a:gd name="T34" fmla="*/ 33 w 100"/>
                <a:gd name="T35" fmla="*/ 69 h 99"/>
                <a:gd name="T36" fmla="*/ 47 w 100"/>
                <a:gd name="T37" fmla="*/ 90 h 99"/>
                <a:gd name="T38" fmla="*/ 53 w 100"/>
                <a:gd name="T39" fmla="*/ 37 h 99"/>
                <a:gd name="T40" fmla="*/ 57 w 100"/>
                <a:gd name="T41" fmla="*/ 11 h 99"/>
                <a:gd name="T42" fmla="*/ 68 w 100"/>
                <a:gd name="T43" fmla="*/ 63 h 99"/>
                <a:gd name="T44" fmla="*/ 69 w 100"/>
                <a:gd name="T45" fmla="*/ 42 h 99"/>
                <a:gd name="T46" fmla="*/ 53 w 100"/>
                <a:gd name="T47" fmla="*/ 64 h 99"/>
                <a:gd name="T48" fmla="*/ 67 w 100"/>
                <a:gd name="T49" fmla="*/ 69 h 99"/>
                <a:gd name="T50" fmla="*/ 53 w 100"/>
                <a:gd name="T51" fmla="*/ 90 h 99"/>
                <a:gd name="T52" fmla="*/ 64 w 100"/>
                <a:gd name="T53" fmla="*/ 12 h 99"/>
                <a:gd name="T54" fmla="*/ 86 w 100"/>
                <a:gd name="T55" fmla="*/ 32 h 99"/>
                <a:gd name="T56" fmla="*/ 88 w 100"/>
                <a:gd name="T57" fmla="*/ 64 h 99"/>
                <a:gd name="T58" fmla="*/ 65 w 100"/>
                <a:gd name="T59" fmla="*/ 87 h 99"/>
                <a:gd name="T60" fmla="*/ 88 w 100"/>
                <a:gd name="T61" fmla="*/ 64 h 99"/>
                <a:gd name="T62" fmla="*/ 74 w 100"/>
                <a:gd name="T63" fmla="*/ 62 h 99"/>
                <a:gd name="T64" fmla="*/ 89 w 100"/>
                <a:gd name="T65" fmla="*/ 37 h 99"/>
                <a:gd name="T66" fmla="*/ 75 w 100"/>
                <a:gd name="T67"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99">
                  <a:moveTo>
                    <a:pt x="100" y="49"/>
                  </a:moveTo>
                  <a:cubicBezTo>
                    <a:pt x="100" y="77"/>
                    <a:pt x="78" y="99"/>
                    <a:pt x="50" y="99"/>
                  </a:cubicBezTo>
                  <a:cubicBezTo>
                    <a:pt x="22" y="99"/>
                    <a:pt x="0" y="77"/>
                    <a:pt x="0" y="49"/>
                  </a:cubicBezTo>
                  <a:cubicBezTo>
                    <a:pt x="0" y="22"/>
                    <a:pt x="22" y="0"/>
                    <a:pt x="50" y="0"/>
                  </a:cubicBezTo>
                  <a:cubicBezTo>
                    <a:pt x="78" y="0"/>
                    <a:pt x="100" y="22"/>
                    <a:pt x="100" y="49"/>
                  </a:cubicBezTo>
                  <a:close/>
                  <a:moveTo>
                    <a:pt x="26" y="62"/>
                  </a:moveTo>
                  <a:cubicBezTo>
                    <a:pt x="25" y="58"/>
                    <a:pt x="25" y="54"/>
                    <a:pt x="25" y="50"/>
                  </a:cubicBezTo>
                  <a:cubicBezTo>
                    <a:pt x="25" y="47"/>
                    <a:pt x="25" y="44"/>
                    <a:pt x="25" y="41"/>
                  </a:cubicBezTo>
                  <a:cubicBezTo>
                    <a:pt x="18" y="40"/>
                    <a:pt x="14" y="39"/>
                    <a:pt x="11" y="37"/>
                  </a:cubicBezTo>
                  <a:cubicBezTo>
                    <a:pt x="10" y="41"/>
                    <a:pt x="9" y="45"/>
                    <a:pt x="9" y="49"/>
                  </a:cubicBezTo>
                  <a:cubicBezTo>
                    <a:pt x="9" y="51"/>
                    <a:pt x="9" y="53"/>
                    <a:pt x="9" y="55"/>
                  </a:cubicBezTo>
                  <a:cubicBezTo>
                    <a:pt x="11" y="57"/>
                    <a:pt x="17" y="60"/>
                    <a:pt x="26" y="62"/>
                  </a:cubicBezTo>
                  <a:close/>
                  <a:moveTo>
                    <a:pt x="34" y="87"/>
                  </a:moveTo>
                  <a:cubicBezTo>
                    <a:pt x="31" y="82"/>
                    <a:pt x="28" y="75"/>
                    <a:pt x="27" y="68"/>
                  </a:cubicBezTo>
                  <a:cubicBezTo>
                    <a:pt x="21" y="67"/>
                    <a:pt x="15" y="65"/>
                    <a:pt x="11" y="63"/>
                  </a:cubicBezTo>
                  <a:cubicBezTo>
                    <a:pt x="14" y="69"/>
                    <a:pt x="17" y="74"/>
                    <a:pt x="21" y="78"/>
                  </a:cubicBezTo>
                  <a:cubicBezTo>
                    <a:pt x="25" y="82"/>
                    <a:pt x="29" y="85"/>
                    <a:pt x="34" y="87"/>
                  </a:cubicBezTo>
                  <a:close/>
                  <a:moveTo>
                    <a:pt x="13" y="32"/>
                  </a:moveTo>
                  <a:cubicBezTo>
                    <a:pt x="15" y="33"/>
                    <a:pt x="17" y="33"/>
                    <a:pt x="26" y="36"/>
                  </a:cubicBezTo>
                  <a:cubicBezTo>
                    <a:pt x="28" y="26"/>
                    <a:pt x="31" y="18"/>
                    <a:pt x="35" y="12"/>
                  </a:cubicBezTo>
                  <a:cubicBezTo>
                    <a:pt x="30" y="14"/>
                    <a:pt x="25" y="16"/>
                    <a:pt x="21" y="21"/>
                  </a:cubicBezTo>
                  <a:cubicBezTo>
                    <a:pt x="18" y="24"/>
                    <a:pt x="15" y="28"/>
                    <a:pt x="13" y="32"/>
                  </a:cubicBezTo>
                  <a:close/>
                  <a:moveTo>
                    <a:pt x="31" y="63"/>
                  </a:moveTo>
                  <a:cubicBezTo>
                    <a:pt x="36" y="64"/>
                    <a:pt x="42" y="64"/>
                    <a:pt x="47" y="64"/>
                  </a:cubicBezTo>
                  <a:cubicBezTo>
                    <a:pt x="47" y="43"/>
                    <a:pt x="47" y="43"/>
                    <a:pt x="47" y="43"/>
                  </a:cubicBezTo>
                  <a:cubicBezTo>
                    <a:pt x="41" y="43"/>
                    <a:pt x="36" y="42"/>
                    <a:pt x="31" y="42"/>
                  </a:cubicBezTo>
                  <a:cubicBezTo>
                    <a:pt x="31" y="45"/>
                    <a:pt x="30" y="47"/>
                    <a:pt x="30" y="50"/>
                  </a:cubicBezTo>
                  <a:cubicBezTo>
                    <a:pt x="30" y="54"/>
                    <a:pt x="31" y="59"/>
                    <a:pt x="31" y="63"/>
                  </a:cubicBezTo>
                  <a:close/>
                  <a:moveTo>
                    <a:pt x="31" y="37"/>
                  </a:moveTo>
                  <a:cubicBezTo>
                    <a:pt x="36" y="37"/>
                    <a:pt x="42" y="37"/>
                    <a:pt x="47" y="37"/>
                  </a:cubicBezTo>
                  <a:cubicBezTo>
                    <a:pt x="47" y="9"/>
                    <a:pt x="47" y="9"/>
                    <a:pt x="47" y="9"/>
                  </a:cubicBezTo>
                  <a:cubicBezTo>
                    <a:pt x="47" y="9"/>
                    <a:pt x="47" y="9"/>
                    <a:pt x="46" y="9"/>
                  </a:cubicBezTo>
                  <a:cubicBezTo>
                    <a:pt x="40" y="12"/>
                    <a:pt x="34" y="22"/>
                    <a:pt x="31" y="37"/>
                  </a:cubicBezTo>
                  <a:close/>
                  <a:moveTo>
                    <a:pt x="47" y="90"/>
                  </a:moveTo>
                  <a:cubicBezTo>
                    <a:pt x="47" y="70"/>
                    <a:pt x="47" y="70"/>
                    <a:pt x="47" y="70"/>
                  </a:cubicBezTo>
                  <a:cubicBezTo>
                    <a:pt x="42" y="70"/>
                    <a:pt x="37" y="69"/>
                    <a:pt x="33" y="69"/>
                  </a:cubicBezTo>
                  <a:cubicBezTo>
                    <a:pt x="34" y="73"/>
                    <a:pt x="35" y="76"/>
                    <a:pt x="37" y="80"/>
                  </a:cubicBezTo>
                  <a:cubicBezTo>
                    <a:pt x="39" y="85"/>
                    <a:pt x="43" y="90"/>
                    <a:pt x="47" y="90"/>
                  </a:cubicBezTo>
                  <a:close/>
                  <a:moveTo>
                    <a:pt x="53" y="9"/>
                  </a:moveTo>
                  <a:cubicBezTo>
                    <a:pt x="53" y="37"/>
                    <a:pt x="53" y="37"/>
                    <a:pt x="53" y="37"/>
                  </a:cubicBezTo>
                  <a:cubicBezTo>
                    <a:pt x="58" y="37"/>
                    <a:pt x="63" y="37"/>
                    <a:pt x="68" y="37"/>
                  </a:cubicBezTo>
                  <a:cubicBezTo>
                    <a:pt x="66" y="26"/>
                    <a:pt x="62" y="16"/>
                    <a:pt x="57" y="11"/>
                  </a:cubicBezTo>
                  <a:cubicBezTo>
                    <a:pt x="55" y="10"/>
                    <a:pt x="54" y="9"/>
                    <a:pt x="53" y="9"/>
                  </a:cubicBezTo>
                  <a:close/>
                  <a:moveTo>
                    <a:pt x="68" y="63"/>
                  </a:moveTo>
                  <a:cubicBezTo>
                    <a:pt x="69" y="59"/>
                    <a:pt x="69" y="54"/>
                    <a:pt x="69" y="50"/>
                  </a:cubicBezTo>
                  <a:cubicBezTo>
                    <a:pt x="69" y="47"/>
                    <a:pt x="69" y="45"/>
                    <a:pt x="69" y="42"/>
                  </a:cubicBezTo>
                  <a:cubicBezTo>
                    <a:pt x="64" y="42"/>
                    <a:pt x="58" y="43"/>
                    <a:pt x="53" y="43"/>
                  </a:cubicBezTo>
                  <a:cubicBezTo>
                    <a:pt x="53" y="64"/>
                    <a:pt x="53" y="64"/>
                    <a:pt x="53" y="64"/>
                  </a:cubicBezTo>
                  <a:cubicBezTo>
                    <a:pt x="58" y="64"/>
                    <a:pt x="63" y="64"/>
                    <a:pt x="68" y="63"/>
                  </a:cubicBezTo>
                  <a:close/>
                  <a:moveTo>
                    <a:pt x="67" y="69"/>
                  </a:moveTo>
                  <a:cubicBezTo>
                    <a:pt x="62" y="69"/>
                    <a:pt x="57" y="70"/>
                    <a:pt x="53" y="70"/>
                  </a:cubicBezTo>
                  <a:cubicBezTo>
                    <a:pt x="53" y="90"/>
                    <a:pt x="53" y="90"/>
                    <a:pt x="53" y="90"/>
                  </a:cubicBezTo>
                  <a:cubicBezTo>
                    <a:pt x="61" y="90"/>
                    <a:pt x="65" y="76"/>
                    <a:pt x="67" y="69"/>
                  </a:cubicBezTo>
                  <a:close/>
                  <a:moveTo>
                    <a:pt x="64" y="12"/>
                  </a:moveTo>
                  <a:cubicBezTo>
                    <a:pt x="69" y="18"/>
                    <a:pt x="72" y="26"/>
                    <a:pt x="73" y="36"/>
                  </a:cubicBezTo>
                  <a:cubicBezTo>
                    <a:pt x="82" y="34"/>
                    <a:pt x="85" y="33"/>
                    <a:pt x="86" y="32"/>
                  </a:cubicBezTo>
                  <a:cubicBezTo>
                    <a:pt x="82" y="23"/>
                    <a:pt x="74" y="15"/>
                    <a:pt x="64" y="12"/>
                  </a:cubicBezTo>
                  <a:close/>
                  <a:moveTo>
                    <a:pt x="88" y="64"/>
                  </a:moveTo>
                  <a:cubicBezTo>
                    <a:pt x="84" y="65"/>
                    <a:pt x="78" y="67"/>
                    <a:pt x="73" y="68"/>
                  </a:cubicBezTo>
                  <a:cubicBezTo>
                    <a:pt x="71" y="76"/>
                    <a:pt x="69" y="82"/>
                    <a:pt x="65" y="87"/>
                  </a:cubicBezTo>
                  <a:cubicBezTo>
                    <a:pt x="70" y="85"/>
                    <a:pt x="75" y="82"/>
                    <a:pt x="78" y="78"/>
                  </a:cubicBezTo>
                  <a:cubicBezTo>
                    <a:pt x="83" y="74"/>
                    <a:pt x="86" y="69"/>
                    <a:pt x="88" y="64"/>
                  </a:cubicBezTo>
                  <a:close/>
                  <a:moveTo>
                    <a:pt x="75" y="50"/>
                  </a:moveTo>
                  <a:cubicBezTo>
                    <a:pt x="75" y="54"/>
                    <a:pt x="74" y="58"/>
                    <a:pt x="74" y="62"/>
                  </a:cubicBezTo>
                  <a:cubicBezTo>
                    <a:pt x="90" y="59"/>
                    <a:pt x="90" y="56"/>
                    <a:pt x="90" y="49"/>
                  </a:cubicBezTo>
                  <a:cubicBezTo>
                    <a:pt x="90" y="45"/>
                    <a:pt x="90" y="41"/>
                    <a:pt x="89" y="37"/>
                  </a:cubicBezTo>
                  <a:cubicBezTo>
                    <a:pt x="86" y="39"/>
                    <a:pt x="80" y="41"/>
                    <a:pt x="74" y="41"/>
                  </a:cubicBezTo>
                  <a:cubicBezTo>
                    <a:pt x="75" y="44"/>
                    <a:pt x="75" y="47"/>
                    <a:pt x="75" y="5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p>
          </p:txBody>
        </p:sp>
      </p:grpSp>
      <p:grpSp>
        <p:nvGrpSpPr>
          <p:cNvPr id="9" name="Group 8"/>
          <p:cNvGrpSpPr/>
          <p:nvPr/>
        </p:nvGrpSpPr>
        <p:grpSpPr>
          <a:xfrm>
            <a:off x="6218498" y="2618607"/>
            <a:ext cx="922378" cy="1831719"/>
            <a:chOff x="6091197" y="1752600"/>
            <a:chExt cx="922378" cy="1831719"/>
          </a:xfrm>
          <a:solidFill>
            <a:srgbClr val="335177"/>
          </a:solidFill>
        </p:grpSpPr>
        <p:sp>
          <p:nvSpPr>
            <p:cNvPr id="11" name="Freeform 5"/>
            <p:cNvSpPr/>
            <p:nvPr/>
          </p:nvSpPr>
          <p:spPr bwMode="auto">
            <a:xfrm>
              <a:off x="6091197" y="1752600"/>
              <a:ext cx="922378" cy="1831719"/>
            </a:xfrm>
            <a:custGeom>
              <a:avLst/>
              <a:gdLst>
                <a:gd name="T0" fmla="*/ 0 w 849"/>
                <a:gd name="T1" fmla="*/ 0 h 1686"/>
                <a:gd name="T2" fmla="*/ 849 w 849"/>
                <a:gd name="T3" fmla="*/ 842 h 1686"/>
                <a:gd name="T4" fmla="*/ 0 w 849"/>
                <a:gd name="T5" fmla="*/ 1686 h 1686"/>
                <a:gd name="T6" fmla="*/ 0 w 849"/>
                <a:gd name="T7" fmla="*/ 0 h 1686"/>
              </a:gdLst>
              <a:ahLst/>
              <a:cxnLst>
                <a:cxn ang="0">
                  <a:pos x="T0" y="T1"/>
                </a:cxn>
                <a:cxn ang="0">
                  <a:pos x="T2" y="T3"/>
                </a:cxn>
                <a:cxn ang="0">
                  <a:pos x="T4" y="T5"/>
                </a:cxn>
                <a:cxn ang="0">
                  <a:pos x="T6" y="T7"/>
                </a:cxn>
              </a:cxnLst>
              <a:rect l="0" t="0" r="r" b="b"/>
              <a:pathLst>
                <a:path w="849" h="1686">
                  <a:moveTo>
                    <a:pt x="0" y="0"/>
                  </a:moveTo>
                  <a:lnTo>
                    <a:pt x="849" y="842"/>
                  </a:lnTo>
                  <a:lnTo>
                    <a:pt x="0" y="168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 name="Freeform 8"/>
            <p:cNvSpPr>
              <a:spLocks noEditPoints="1"/>
            </p:cNvSpPr>
            <p:nvPr/>
          </p:nvSpPr>
          <p:spPr bwMode="auto">
            <a:xfrm>
              <a:off x="6261060" y="2504153"/>
              <a:ext cx="269915" cy="326808"/>
            </a:xfrm>
            <a:custGeom>
              <a:avLst/>
              <a:gdLst>
                <a:gd name="T0" fmla="*/ 85 w 85"/>
                <a:gd name="T1" fmla="*/ 15 h 104"/>
                <a:gd name="T2" fmla="*/ 85 w 85"/>
                <a:gd name="T3" fmla="*/ 104 h 104"/>
                <a:gd name="T4" fmla="*/ 18 w 85"/>
                <a:gd name="T5" fmla="*/ 104 h 104"/>
                <a:gd name="T6" fmla="*/ 0 w 85"/>
                <a:gd name="T7" fmla="*/ 87 h 104"/>
                <a:gd name="T8" fmla="*/ 0 w 85"/>
                <a:gd name="T9" fmla="*/ 10 h 104"/>
                <a:gd name="T10" fmla="*/ 10 w 85"/>
                <a:gd name="T11" fmla="*/ 0 h 104"/>
                <a:gd name="T12" fmla="*/ 72 w 85"/>
                <a:gd name="T13" fmla="*/ 0 h 104"/>
                <a:gd name="T14" fmla="*/ 72 w 85"/>
                <a:gd name="T15" fmla="*/ 76 h 104"/>
                <a:gd name="T16" fmla="*/ 18 w 85"/>
                <a:gd name="T17" fmla="*/ 76 h 104"/>
                <a:gd name="T18" fmla="*/ 6 w 85"/>
                <a:gd name="T19" fmla="*/ 87 h 104"/>
                <a:gd name="T20" fmla="*/ 6 w 85"/>
                <a:gd name="T21" fmla="*/ 87 h 104"/>
                <a:gd name="T22" fmla="*/ 18 w 85"/>
                <a:gd name="T23" fmla="*/ 98 h 104"/>
                <a:gd name="T24" fmla="*/ 80 w 85"/>
                <a:gd name="T25" fmla="*/ 98 h 104"/>
                <a:gd name="T26" fmla="*/ 80 w 85"/>
                <a:gd name="T27" fmla="*/ 15 h 104"/>
                <a:gd name="T28" fmla="*/ 85 w 85"/>
                <a:gd name="T29" fmla="*/ 15 h 104"/>
                <a:gd name="T30" fmla="*/ 72 w 85"/>
                <a:gd name="T31" fmla="*/ 85 h 104"/>
                <a:gd name="T32" fmla="*/ 19 w 85"/>
                <a:gd name="T33" fmla="*/ 85 h 104"/>
                <a:gd name="T34" fmla="*/ 16 w 85"/>
                <a:gd name="T35" fmla="*/ 87 h 104"/>
                <a:gd name="T36" fmla="*/ 19 w 85"/>
                <a:gd name="T37" fmla="*/ 89 h 104"/>
                <a:gd name="T38" fmla="*/ 72 w 85"/>
                <a:gd name="T39" fmla="*/ 89 h 104"/>
                <a:gd name="T40" fmla="*/ 72 w 85"/>
                <a:gd name="T41"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104">
                  <a:moveTo>
                    <a:pt x="85" y="15"/>
                  </a:moveTo>
                  <a:cubicBezTo>
                    <a:pt x="85" y="104"/>
                    <a:pt x="85" y="104"/>
                    <a:pt x="85" y="104"/>
                  </a:cubicBezTo>
                  <a:cubicBezTo>
                    <a:pt x="18" y="104"/>
                    <a:pt x="18" y="104"/>
                    <a:pt x="18" y="104"/>
                  </a:cubicBezTo>
                  <a:cubicBezTo>
                    <a:pt x="8" y="104"/>
                    <a:pt x="0" y="97"/>
                    <a:pt x="0" y="87"/>
                  </a:cubicBezTo>
                  <a:cubicBezTo>
                    <a:pt x="0" y="10"/>
                    <a:pt x="0" y="10"/>
                    <a:pt x="0" y="10"/>
                  </a:cubicBezTo>
                  <a:cubicBezTo>
                    <a:pt x="0" y="4"/>
                    <a:pt x="5" y="0"/>
                    <a:pt x="10" y="0"/>
                  </a:cubicBezTo>
                  <a:cubicBezTo>
                    <a:pt x="72" y="0"/>
                    <a:pt x="72" y="0"/>
                    <a:pt x="72" y="0"/>
                  </a:cubicBezTo>
                  <a:cubicBezTo>
                    <a:pt x="72" y="76"/>
                    <a:pt x="72" y="76"/>
                    <a:pt x="72" y="76"/>
                  </a:cubicBezTo>
                  <a:cubicBezTo>
                    <a:pt x="18" y="76"/>
                    <a:pt x="18" y="76"/>
                    <a:pt x="18" y="76"/>
                  </a:cubicBezTo>
                  <a:cubicBezTo>
                    <a:pt x="11" y="76"/>
                    <a:pt x="6" y="80"/>
                    <a:pt x="6" y="87"/>
                  </a:cubicBezTo>
                  <a:cubicBezTo>
                    <a:pt x="6" y="87"/>
                    <a:pt x="6" y="87"/>
                    <a:pt x="6" y="87"/>
                  </a:cubicBezTo>
                  <a:cubicBezTo>
                    <a:pt x="6" y="94"/>
                    <a:pt x="11" y="98"/>
                    <a:pt x="18" y="98"/>
                  </a:cubicBezTo>
                  <a:cubicBezTo>
                    <a:pt x="80" y="98"/>
                    <a:pt x="80" y="98"/>
                    <a:pt x="80" y="98"/>
                  </a:cubicBezTo>
                  <a:cubicBezTo>
                    <a:pt x="80" y="15"/>
                    <a:pt x="80" y="15"/>
                    <a:pt x="80" y="15"/>
                  </a:cubicBezTo>
                  <a:lnTo>
                    <a:pt x="85" y="15"/>
                  </a:lnTo>
                  <a:close/>
                  <a:moveTo>
                    <a:pt x="72" y="85"/>
                  </a:moveTo>
                  <a:cubicBezTo>
                    <a:pt x="19" y="85"/>
                    <a:pt x="19" y="85"/>
                    <a:pt x="19" y="85"/>
                  </a:cubicBezTo>
                  <a:cubicBezTo>
                    <a:pt x="17" y="85"/>
                    <a:pt x="16" y="85"/>
                    <a:pt x="16" y="87"/>
                  </a:cubicBezTo>
                  <a:cubicBezTo>
                    <a:pt x="16" y="88"/>
                    <a:pt x="17" y="89"/>
                    <a:pt x="19" y="89"/>
                  </a:cubicBezTo>
                  <a:cubicBezTo>
                    <a:pt x="72" y="89"/>
                    <a:pt x="72" y="89"/>
                    <a:pt x="72" y="89"/>
                  </a:cubicBezTo>
                  <a:lnTo>
                    <a:pt x="72" y="85"/>
                  </a:lnTo>
                  <a:close/>
                </a:path>
              </a:pathLst>
            </a:custGeom>
            <a:solidFill>
              <a:schemeClr val="bg1"/>
            </a:solidFill>
            <a:ln>
              <a:noFill/>
            </a:ln>
          </p:spPr>
          <p:txBody>
            <a:bodyPr vert="horz" wrap="square" lIns="91440" tIns="45720" rIns="91440" bIns="45720" numCol="1" anchor="t" anchorCtr="0" compatLnSpc="1"/>
            <a:lstStyle/>
            <a:p>
              <a:endParaRPr lang="en-US"/>
            </a:p>
          </p:txBody>
        </p:sp>
      </p:grpSp>
      <p:sp>
        <p:nvSpPr>
          <p:cNvPr id="32" name="TextBox 159"/>
          <p:cNvSpPr txBox="1"/>
          <p:nvPr/>
        </p:nvSpPr>
        <p:spPr>
          <a:xfrm>
            <a:off x="1487488" y="466621"/>
            <a:ext cx="1620957" cy="523220"/>
          </a:xfrm>
          <a:prstGeom prst="rect">
            <a:avLst/>
          </a:prstGeom>
          <a:noFill/>
        </p:spPr>
        <p:txBody>
          <a:bodyPr wrap="none">
            <a:spAutoFit/>
          </a:bodyPr>
          <a:lstStyle/>
          <a:p>
            <a:pPr algn="r" defTabSz="913765" fontAlgn="auto">
              <a:spcBef>
                <a:spcPts val="0"/>
              </a:spcBef>
              <a:spcAft>
                <a:spcPts val="0"/>
              </a:spcAft>
              <a:defRPr/>
            </a:pPr>
            <a:r>
              <a:rPr lang="zh-CN" altLang="id-ID" sz="2800" b="1" dirty="0">
                <a:latin typeface="微软雅黑" panose="020B0503020204020204" pitchFamily="34" charset="-122"/>
                <a:ea typeface="微软雅黑" panose="020B0503020204020204" pitchFamily="34" charset="-122"/>
              </a:rPr>
              <a:t>战略战术</a:t>
            </a:r>
            <a:endParaRPr lang="zh-CN" altLang="id-ID" sz="2800" b="1" dirty="0">
              <a:latin typeface="微软雅黑" panose="020B0503020204020204" pitchFamily="34" charset="-122"/>
              <a:ea typeface="微软雅黑" panose="020B0503020204020204" pitchFamily="34" charset="-122"/>
            </a:endParaRPr>
          </a:p>
        </p:txBody>
      </p:sp>
      <p:sp>
        <p:nvSpPr>
          <p:cNvPr id="33" name="矩形 47"/>
          <p:cNvSpPr>
            <a:spLocks noChangeArrowheads="1"/>
          </p:cNvSpPr>
          <p:nvPr/>
        </p:nvSpPr>
        <p:spPr bwMode="auto">
          <a:xfrm>
            <a:off x="364493" y="1178259"/>
            <a:ext cx="4616450" cy="4677811"/>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fontAlgn="auto">
              <a:lnSpc>
                <a:spcPct val="110000"/>
              </a:lnSpc>
              <a:spcBef>
                <a:spcPct val="0"/>
              </a:spcBef>
              <a:spcAft>
                <a:spcPts val="0"/>
              </a:spcAft>
              <a:buFont typeface="Arial" panose="020B0604020202020204" pitchFamily="34" charset="0"/>
              <a:buNone/>
              <a:defRPr/>
            </a:pPr>
            <a:r>
              <a:rPr lang="zh-CN" altLang="en-US" sz="1600" dirty="0">
                <a:sym typeface="微软雅黑" panose="020B0503020204020204" pitchFamily="34" charset="-122"/>
              </a:rPr>
              <a:t>从旱地冰壶比赛目的来讲，投掷这一环节，即是技术，也是战术，因为战术就决定了如何投球，而投球是否准确又取决于投球的技术能力，一个高技术含量的投球配合主将的指挥以及投球力度能够决定一局比赛的胜负。</a:t>
            </a:r>
            <a:endParaRPr lang="zh-CN" altLang="en-US" sz="1600" dirty="0">
              <a:sym typeface="微软雅黑" panose="020B0503020204020204" pitchFamily="34" charset="-122"/>
            </a:endParaRPr>
          </a:p>
          <a:p>
            <a:pPr defTabSz="913765" fontAlgn="auto">
              <a:lnSpc>
                <a:spcPct val="110000"/>
              </a:lnSpc>
              <a:spcBef>
                <a:spcPct val="0"/>
              </a:spcBef>
              <a:spcAft>
                <a:spcPts val="0"/>
              </a:spcAft>
              <a:buFont typeface="Arial" panose="020B0604020202020204" pitchFamily="34" charset="0"/>
              <a:buNone/>
              <a:defRPr/>
            </a:pPr>
            <a:r>
              <a:rPr lang="zh-CN" altLang="en-US" sz="1600" dirty="0">
                <a:sym typeface="微软雅黑" panose="020B0503020204020204" pitchFamily="34" charset="-122"/>
              </a:rPr>
              <a:t>投球根据击打的目的可以分为：</a:t>
            </a:r>
            <a:endParaRPr lang="zh-CN" altLang="en-US" sz="1600" dirty="0">
              <a:sym typeface="微软雅黑" panose="020B0503020204020204" pitchFamily="34" charset="-122"/>
            </a:endParaRPr>
          </a:p>
          <a:p>
            <a:pPr defTabSz="913765" fontAlgn="auto">
              <a:lnSpc>
                <a:spcPct val="110000"/>
              </a:lnSpc>
              <a:spcBef>
                <a:spcPct val="0"/>
              </a:spcBef>
              <a:spcAft>
                <a:spcPts val="0"/>
              </a:spcAft>
              <a:buFont typeface="Arial" panose="020B0604020202020204" pitchFamily="34" charset="0"/>
              <a:buNone/>
              <a:defRPr/>
            </a:pPr>
            <a:r>
              <a:rPr lang="zh-CN" altLang="en-US" sz="1600" dirty="0">
                <a:sym typeface="微软雅黑" panose="020B0503020204020204" pitchFamily="34" charset="-122"/>
              </a:rPr>
              <a:t>1.拉引击球（Draw）:将旱地冰壶掷在(得分区)营垒内。 </a:t>
            </a:r>
            <a:endParaRPr lang="zh-CN" altLang="en-US" sz="1600" dirty="0">
              <a:sym typeface="微软雅黑" panose="020B0503020204020204" pitchFamily="34" charset="-122"/>
            </a:endParaRPr>
          </a:p>
          <a:p>
            <a:pPr defTabSz="913765" fontAlgn="auto">
              <a:lnSpc>
                <a:spcPct val="110000"/>
              </a:lnSpc>
              <a:spcBef>
                <a:spcPct val="0"/>
              </a:spcBef>
              <a:spcAft>
                <a:spcPts val="0"/>
              </a:spcAft>
              <a:buFont typeface="Arial" panose="020B0604020202020204" pitchFamily="34" charset="0"/>
              <a:buNone/>
              <a:defRPr/>
            </a:pPr>
            <a:r>
              <a:rPr lang="zh-CN" altLang="en-US" sz="1600" dirty="0">
                <a:sym typeface="微软雅黑" panose="020B0503020204020204" pitchFamily="34" charset="-122"/>
              </a:rPr>
              <a:t>2.防卫击球（Guard）:将旱地冰壶掷在拱线和得分区之间的自由防守区内，用来防御对手的投球进入营垒（大本营）。 </a:t>
            </a:r>
            <a:endParaRPr lang="zh-CN" altLang="en-US" sz="1600" dirty="0">
              <a:sym typeface="微软雅黑" panose="020B0503020204020204" pitchFamily="34" charset="-122"/>
            </a:endParaRPr>
          </a:p>
          <a:p>
            <a:pPr defTabSz="913765" fontAlgn="auto">
              <a:lnSpc>
                <a:spcPct val="110000"/>
              </a:lnSpc>
              <a:spcBef>
                <a:spcPct val="0"/>
              </a:spcBef>
              <a:spcAft>
                <a:spcPts val="0"/>
              </a:spcAft>
              <a:buFont typeface="Arial" panose="020B0604020202020204" pitchFamily="34" charset="0"/>
              <a:buNone/>
              <a:defRPr/>
            </a:pPr>
            <a:r>
              <a:rPr lang="zh-CN" altLang="en-US" sz="1600" dirty="0">
                <a:sym typeface="微软雅黑" panose="020B0503020204020204" pitchFamily="34" charset="-122"/>
              </a:rPr>
              <a:t>3.敲退击球（Freeze）:将旱地冰壶放在一个或是多个已经存在营垒内的球前面。 </a:t>
            </a:r>
            <a:endParaRPr lang="zh-CN" altLang="en-US" sz="1600" dirty="0">
              <a:sym typeface="微软雅黑" panose="020B0503020204020204" pitchFamily="34" charset="-122"/>
            </a:endParaRPr>
          </a:p>
          <a:p>
            <a:pPr defTabSz="913765" fontAlgn="auto">
              <a:lnSpc>
                <a:spcPct val="110000"/>
              </a:lnSpc>
              <a:spcBef>
                <a:spcPct val="0"/>
              </a:spcBef>
              <a:spcAft>
                <a:spcPts val="0"/>
              </a:spcAft>
              <a:buFont typeface="Arial" panose="020B0604020202020204" pitchFamily="34" charset="0"/>
              <a:buNone/>
              <a:defRPr/>
            </a:pPr>
            <a:r>
              <a:rPr lang="zh-CN" altLang="en-US" sz="1600" dirty="0">
                <a:sym typeface="微软雅黑" panose="020B0503020204020204" pitchFamily="34" charset="-122"/>
              </a:rPr>
              <a:t>4.晋升击球（Promote）:将一颗在自由防守区内的旱地冰壶，以射球撞击进入营垒内。</a:t>
            </a:r>
            <a:endParaRPr lang="zh-CN" altLang="en-US" sz="1600" dirty="0">
              <a:sym typeface="微软雅黑" panose="020B0503020204020204" pitchFamily="34" charset="-122"/>
            </a:endParaRPr>
          </a:p>
          <a:p>
            <a:pPr defTabSz="913765" fontAlgn="auto">
              <a:lnSpc>
                <a:spcPct val="110000"/>
              </a:lnSpc>
              <a:spcBef>
                <a:spcPct val="0"/>
              </a:spcBef>
              <a:spcAft>
                <a:spcPts val="0"/>
              </a:spcAft>
              <a:buFont typeface="Arial" panose="020B0604020202020204" pitchFamily="34" charset="0"/>
              <a:buNone/>
              <a:defRPr/>
            </a:pPr>
            <a:r>
              <a:rPr lang="zh-CN" altLang="en-US" sz="1600" dirty="0">
                <a:sym typeface="微软雅黑" panose="020B0503020204020204" pitchFamily="34" charset="-122"/>
              </a:rPr>
              <a:t>5.射击移位掷球（Hit and Roll）:一颗旱地冰壶被射球撞击之后，移除营垒内对方的旱地冰壶。 </a:t>
            </a:r>
            <a:endParaRPr lang="zh-CN" altLang="en-US" sz="1600" dirty="0">
              <a:sym typeface="微软雅黑" panose="020B0503020204020204" pitchFamily="34" charset="-122"/>
            </a:endParaRPr>
          </a:p>
        </p:txBody>
      </p:sp>
      <p:sp>
        <p:nvSpPr>
          <p:cNvPr id="34" name="TextBox 159"/>
          <p:cNvSpPr txBox="1">
            <a:spLocks noChangeArrowheads="1"/>
          </p:cNvSpPr>
          <p:nvPr/>
        </p:nvSpPr>
        <p:spPr bwMode="auto">
          <a:xfrm>
            <a:off x="8112224" y="2581519"/>
            <a:ext cx="3288848" cy="461665"/>
          </a:xfrm>
          <a:prstGeom prst="rect">
            <a:avLst/>
          </a:prstGeom>
          <a:noFill/>
          <a:ln w="9525">
            <a:noFill/>
            <a:miter lim="800000"/>
          </a:ln>
        </p:spPr>
        <p:txBody>
          <a:bodyPr wrap="square">
            <a:spAutoFit/>
          </a:bodyPr>
          <a:lstStyle/>
          <a:p>
            <a:r>
              <a:rPr lang="zh-CN" altLang="en-US" sz="2400" b="1" noProof="0" dirty="0">
                <a:ln>
                  <a:noFill/>
                </a:ln>
                <a:effectLst/>
                <a:uLnTx/>
                <a:uFillTx/>
                <a:latin typeface="微软雅黑" panose="020B0503020204020204" pitchFamily="34" charset="-122"/>
                <a:ea typeface="微软雅黑" panose="020B0503020204020204" pitchFamily="34" charset="-122"/>
                <a:sym typeface="+mn-ea"/>
              </a:rPr>
              <a:t>简单易学&amp;趣味无穷</a:t>
            </a:r>
            <a:endParaRPr lang="id-ID" altLang="zh-CN" sz="2400" b="1" dirty="0">
              <a:latin typeface="微软雅黑" panose="020B0503020204020204" pitchFamily="34" charset="-122"/>
              <a:ea typeface="微软雅黑" panose="020B0503020204020204" pitchFamily="34" charset="-122"/>
            </a:endParaRPr>
          </a:p>
        </p:txBody>
      </p:sp>
      <p:sp>
        <p:nvSpPr>
          <p:cNvPr id="35" name="矩形 47"/>
          <p:cNvSpPr>
            <a:spLocks noChangeArrowheads="1"/>
          </p:cNvSpPr>
          <p:nvPr/>
        </p:nvSpPr>
        <p:spPr bwMode="auto">
          <a:xfrm>
            <a:off x="7310739" y="3212976"/>
            <a:ext cx="4727575" cy="2781907"/>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fontAlgn="auto">
              <a:lnSpc>
                <a:spcPct val="110000"/>
              </a:lnSpc>
              <a:spcBef>
                <a:spcPct val="0"/>
              </a:spcBef>
              <a:spcAft>
                <a:spcPts val="0"/>
              </a:spcAft>
              <a:buFont typeface="Arial" panose="020B0604020202020204" pitchFamily="34" charset="0"/>
              <a:buNone/>
              <a:defRPr/>
            </a:pPr>
            <a:r>
              <a:rPr lang="zh-CN" altLang="en-US" sz="1600" dirty="0">
                <a:sym typeface="微软雅黑" panose="020B0503020204020204" pitchFamily="34" charset="-122"/>
              </a:rPr>
              <a:t>五分钟时间，便能提升对旱地冰壶的历史及发壶有了基本了解及提升学习兴趣；三十分钟，更是爱上旱地冰壶，玩得不亦乐乎。不过看似简单的投壶，要想真正赢得比赛也绝非易事。当投壶力量偏小或旱地冰壶运行轨迹与预期稍有偏差时，都可能造成投壶失效，所以对运动员的技术和比赛态度有更高的要求。比赛中最后两球显得尤为重要，考验的不仅是选手们的技术，还有心理与战术。学生们在活动中，从短距离练习到远距离比拼，亲身实践、摸索规律，自由享受着投壶比拼智慧发挥的乐趣。</a:t>
            </a:r>
            <a:endParaRPr lang="zh-CN" altLang="en-US" sz="1600" dirty="0">
              <a:sym typeface="微软雅黑" panose="020B0503020204020204" pitchFamily="34" charset="-122"/>
            </a:endParaRPr>
          </a:p>
        </p:txBody>
      </p:sp>
      <p:pic>
        <p:nvPicPr>
          <p:cNvPr id="4" name="图片 3"/>
          <p:cNvPicPr>
            <a:picLocks noChangeAspect="1"/>
          </p:cNvPicPr>
          <p:nvPr/>
        </p:nvPicPr>
        <p:blipFill rotWithShape="1">
          <a:blip r:embed="rId1" cstate="print">
            <a:extLst>
              <a:ext uri="{BEBA8EAE-BF5A-486C-A8C5-ECC9F3942E4B}">
                <a14:imgProps xmlns:a14="http://schemas.microsoft.com/office/drawing/2010/main">
                  <a14:imgLayer r:embed="rId2">
                    <a14:imgEffect>
                      <a14:backgroundRemoval t="58724" b="84245" l="3223" r="30371">
                        <a14:foregroundMark x1="20020" y1="59505" x2="20020" y2="59505"/>
                        <a14:foregroundMark x1="26074" y1="70833" x2="26074" y2="70833"/>
                        <a14:foregroundMark x1="26953" y1="67318" x2="26953" y2="67318"/>
                        <a14:foregroundMark x1="26172" y1="73828" x2="26172" y2="73828"/>
                        <a14:foregroundMark x1="29883" y1="77604" x2="29883" y2="77604"/>
                        <a14:foregroundMark x1="17383" y1="63802" x2="18262" y2="63802"/>
                        <a14:foregroundMark x1="15039" y1="62109" x2="15039" y2="62109"/>
                        <a14:foregroundMark x1="11719" y1="62240" x2="12109" y2="62240"/>
                        <a14:foregroundMark x1="20117" y1="58854" x2="20117" y2="58854"/>
                        <a14:foregroundMark x1="13184" y1="68750" x2="13184" y2="68750"/>
                        <a14:foregroundMark x1="5859" y1="77995" x2="5859" y2="77995"/>
                        <a14:foregroundMark x1="30371" y1="79557" x2="30371" y2="79557"/>
                      </a14:backgroundRemoval>
                    </a14:imgEffect>
                  </a14:imgLayer>
                </a14:imgProps>
              </a:ext>
              <a:ext uri="{28A0092B-C50C-407E-A947-70E740481C1C}">
                <a14:useLocalDpi xmlns:a14="http://schemas.microsoft.com/office/drawing/2010/main" val="0"/>
              </a:ext>
            </a:extLst>
          </a:blip>
          <a:srcRect t="56300" r="67073" b="12586"/>
          <a:stretch>
            <a:fillRect/>
          </a:stretch>
        </p:blipFill>
        <p:spPr>
          <a:xfrm>
            <a:off x="7895531" y="164439"/>
            <a:ext cx="3516633" cy="249227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任意多边形 36"/>
          <p:cNvSpPr/>
          <p:nvPr/>
        </p:nvSpPr>
        <p:spPr bwMode="auto">
          <a:xfrm>
            <a:off x="3958334" y="1052736"/>
            <a:ext cx="3793348" cy="4572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p>
        </p:txBody>
      </p:sp>
      <p:sp>
        <p:nvSpPr>
          <p:cNvPr id="13" name="文本框 12"/>
          <p:cNvSpPr txBox="1"/>
          <p:nvPr/>
        </p:nvSpPr>
        <p:spPr>
          <a:xfrm>
            <a:off x="4223792" y="260648"/>
            <a:ext cx="3262432" cy="707886"/>
          </a:xfrm>
          <a:prstGeom prst="rect">
            <a:avLst/>
          </a:prstGeom>
          <a:noFill/>
        </p:spPr>
        <p:txBody>
          <a:bodyPr wrap="none" rtlCol="0">
            <a:spAutoFit/>
          </a:bodyPr>
          <a:lstStyle/>
          <a:p>
            <a:r>
              <a:rPr lang="zh-CN" altLang="en-US" sz="4000" b="1" dirty="0">
                <a:solidFill>
                  <a:srgbClr val="001140"/>
                </a:solidFill>
                <a:latin typeface="方正正黑简体" panose="02000000000000000000" pitchFamily="2" charset="-122"/>
                <a:ea typeface="方正正黑简体" panose="02000000000000000000" pitchFamily="2" charset="-122"/>
              </a:rPr>
              <a:t>旱地冰壶器材</a:t>
            </a:r>
            <a:endParaRPr lang="zh-CN" altLang="en-US" sz="4000" b="1" dirty="0">
              <a:solidFill>
                <a:srgbClr val="001140"/>
              </a:solidFill>
              <a:latin typeface="方正正黑简体" panose="02000000000000000000" pitchFamily="2" charset="-122"/>
              <a:ea typeface="方正正黑简体" panose="02000000000000000000" pitchFamily="2" charset="-122"/>
            </a:endParaRPr>
          </a:p>
        </p:txBody>
      </p:sp>
      <p:pic>
        <p:nvPicPr>
          <p:cNvPr id="7" name="图片 6" descr="未标题-1"/>
          <p:cNvPicPr>
            <a:picLocks noChangeAspect="1"/>
          </p:cNvPicPr>
          <p:nvPr/>
        </p:nvPicPr>
        <p:blipFill>
          <a:blip r:embed="rId1" cstate="print"/>
          <a:stretch>
            <a:fillRect/>
          </a:stretch>
        </p:blipFill>
        <p:spPr>
          <a:xfrm>
            <a:off x="1343472" y="1700808"/>
            <a:ext cx="10058400" cy="5029200"/>
          </a:xfrm>
          <a:prstGeom prst="rect">
            <a:avLst/>
          </a:prstGeom>
        </p:spPr>
      </p:pic>
      <p:sp>
        <p:nvSpPr>
          <p:cNvPr id="8" name="椭圆 7"/>
          <p:cNvSpPr/>
          <p:nvPr/>
        </p:nvSpPr>
        <p:spPr>
          <a:xfrm>
            <a:off x="2428023" y="159512"/>
            <a:ext cx="1008112" cy="1008112"/>
          </a:xfrm>
          <a:prstGeom prst="ellipse">
            <a:avLst/>
          </a:prstGeom>
          <a:noFill/>
          <a:ln w="12700">
            <a:solidFill>
              <a:srgbClr val="001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7"/>
          <p:cNvSpPr>
            <a:spLocks noEditPoints="1"/>
          </p:cNvSpPr>
          <p:nvPr/>
        </p:nvSpPr>
        <p:spPr bwMode="auto">
          <a:xfrm>
            <a:off x="2639616" y="393402"/>
            <a:ext cx="584923" cy="575132"/>
          </a:xfrm>
          <a:custGeom>
            <a:avLst/>
            <a:gdLst>
              <a:gd name="T0" fmla="*/ 50 w 100"/>
              <a:gd name="T1" fmla="*/ 99 h 99"/>
              <a:gd name="T2" fmla="*/ 50 w 100"/>
              <a:gd name="T3" fmla="*/ 0 h 99"/>
              <a:gd name="T4" fmla="*/ 26 w 100"/>
              <a:gd name="T5" fmla="*/ 62 h 99"/>
              <a:gd name="T6" fmla="*/ 25 w 100"/>
              <a:gd name="T7" fmla="*/ 41 h 99"/>
              <a:gd name="T8" fmla="*/ 9 w 100"/>
              <a:gd name="T9" fmla="*/ 49 h 99"/>
              <a:gd name="T10" fmla="*/ 26 w 100"/>
              <a:gd name="T11" fmla="*/ 62 h 99"/>
              <a:gd name="T12" fmla="*/ 27 w 100"/>
              <a:gd name="T13" fmla="*/ 68 h 99"/>
              <a:gd name="T14" fmla="*/ 21 w 100"/>
              <a:gd name="T15" fmla="*/ 78 h 99"/>
              <a:gd name="T16" fmla="*/ 13 w 100"/>
              <a:gd name="T17" fmla="*/ 32 h 99"/>
              <a:gd name="T18" fmla="*/ 35 w 100"/>
              <a:gd name="T19" fmla="*/ 12 h 99"/>
              <a:gd name="T20" fmla="*/ 13 w 100"/>
              <a:gd name="T21" fmla="*/ 32 h 99"/>
              <a:gd name="T22" fmla="*/ 47 w 100"/>
              <a:gd name="T23" fmla="*/ 64 h 99"/>
              <a:gd name="T24" fmla="*/ 31 w 100"/>
              <a:gd name="T25" fmla="*/ 42 h 99"/>
              <a:gd name="T26" fmla="*/ 31 w 100"/>
              <a:gd name="T27" fmla="*/ 63 h 99"/>
              <a:gd name="T28" fmla="*/ 47 w 100"/>
              <a:gd name="T29" fmla="*/ 37 h 99"/>
              <a:gd name="T30" fmla="*/ 46 w 100"/>
              <a:gd name="T31" fmla="*/ 9 h 99"/>
              <a:gd name="T32" fmla="*/ 47 w 100"/>
              <a:gd name="T33" fmla="*/ 90 h 99"/>
              <a:gd name="T34" fmla="*/ 33 w 100"/>
              <a:gd name="T35" fmla="*/ 69 h 99"/>
              <a:gd name="T36" fmla="*/ 47 w 100"/>
              <a:gd name="T37" fmla="*/ 90 h 99"/>
              <a:gd name="T38" fmla="*/ 53 w 100"/>
              <a:gd name="T39" fmla="*/ 37 h 99"/>
              <a:gd name="T40" fmla="*/ 57 w 100"/>
              <a:gd name="T41" fmla="*/ 11 h 99"/>
              <a:gd name="T42" fmla="*/ 68 w 100"/>
              <a:gd name="T43" fmla="*/ 63 h 99"/>
              <a:gd name="T44" fmla="*/ 69 w 100"/>
              <a:gd name="T45" fmla="*/ 42 h 99"/>
              <a:gd name="T46" fmla="*/ 53 w 100"/>
              <a:gd name="T47" fmla="*/ 64 h 99"/>
              <a:gd name="T48" fmla="*/ 67 w 100"/>
              <a:gd name="T49" fmla="*/ 69 h 99"/>
              <a:gd name="T50" fmla="*/ 53 w 100"/>
              <a:gd name="T51" fmla="*/ 90 h 99"/>
              <a:gd name="T52" fmla="*/ 64 w 100"/>
              <a:gd name="T53" fmla="*/ 12 h 99"/>
              <a:gd name="T54" fmla="*/ 86 w 100"/>
              <a:gd name="T55" fmla="*/ 32 h 99"/>
              <a:gd name="T56" fmla="*/ 88 w 100"/>
              <a:gd name="T57" fmla="*/ 64 h 99"/>
              <a:gd name="T58" fmla="*/ 65 w 100"/>
              <a:gd name="T59" fmla="*/ 87 h 99"/>
              <a:gd name="T60" fmla="*/ 88 w 100"/>
              <a:gd name="T61" fmla="*/ 64 h 99"/>
              <a:gd name="T62" fmla="*/ 74 w 100"/>
              <a:gd name="T63" fmla="*/ 62 h 99"/>
              <a:gd name="T64" fmla="*/ 89 w 100"/>
              <a:gd name="T65" fmla="*/ 37 h 99"/>
              <a:gd name="T66" fmla="*/ 75 w 100"/>
              <a:gd name="T67"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99">
                <a:moveTo>
                  <a:pt x="100" y="49"/>
                </a:moveTo>
                <a:cubicBezTo>
                  <a:pt x="100" y="77"/>
                  <a:pt x="78" y="99"/>
                  <a:pt x="50" y="99"/>
                </a:cubicBezTo>
                <a:cubicBezTo>
                  <a:pt x="22" y="99"/>
                  <a:pt x="0" y="77"/>
                  <a:pt x="0" y="49"/>
                </a:cubicBezTo>
                <a:cubicBezTo>
                  <a:pt x="0" y="22"/>
                  <a:pt x="22" y="0"/>
                  <a:pt x="50" y="0"/>
                </a:cubicBezTo>
                <a:cubicBezTo>
                  <a:pt x="78" y="0"/>
                  <a:pt x="100" y="22"/>
                  <a:pt x="100" y="49"/>
                </a:cubicBezTo>
                <a:close/>
                <a:moveTo>
                  <a:pt x="26" y="62"/>
                </a:moveTo>
                <a:cubicBezTo>
                  <a:pt x="25" y="58"/>
                  <a:pt x="25" y="54"/>
                  <a:pt x="25" y="50"/>
                </a:cubicBezTo>
                <a:cubicBezTo>
                  <a:pt x="25" y="47"/>
                  <a:pt x="25" y="44"/>
                  <a:pt x="25" y="41"/>
                </a:cubicBezTo>
                <a:cubicBezTo>
                  <a:pt x="18" y="40"/>
                  <a:pt x="14" y="39"/>
                  <a:pt x="11" y="37"/>
                </a:cubicBezTo>
                <a:cubicBezTo>
                  <a:pt x="10" y="41"/>
                  <a:pt x="9" y="45"/>
                  <a:pt x="9" y="49"/>
                </a:cubicBezTo>
                <a:cubicBezTo>
                  <a:pt x="9" y="51"/>
                  <a:pt x="9" y="53"/>
                  <a:pt x="9" y="55"/>
                </a:cubicBezTo>
                <a:cubicBezTo>
                  <a:pt x="11" y="57"/>
                  <a:pt x="17" y="60"/>
                  <a:pt x="26" y="62"/>
                </a:cubicBezTo>
                <a:close/>
                <a:moveTo>
                  <a:pt x="34" y="87"/>
                </a:moveTo>
                <a:cubicBezTo>
                  <a:pt x="31" y="82"/>
                  <a:pt x="28" y="75"/>
                  <a:pt x="27" y="68"/>
                </a:cubicBezTo>
                <a:cubicBezTo>
                  <a:pt x="21" y="67"/>
                  <a:pt x="15" y="65"/>
                  <a:pt x="11" y="63"/>
                </a:cubicBezTo>
                <a:cubicBezTo>
                  <a:pt x="14" y="69"/>
                  <a:pt x="17" y="74"/>
                  <a:pt x="21" y="78"/>
                </a:cubicBezTo>
                <a:cubicBezTo>
                  <a:pt x="25" y="82"/>
                  <a:pt x="29" y="85"/>
                  <a:pt x="34" y="87"/>
                </a:cubicBezTo>
                <a:close/>
                <a:moveTo>
                  <a:pt x="13" y="32"/>
                </a:moveTo>
                <a:cubicBezTo>
                  <a:pt x="15" y="33"/>
                  <a:pt x="17" y="33"/>
                  <a:pt x="26" y="36"/>
                </a:cubicBezTo>
                <a:cubicBezTo>
                  <a:pt x="28" y="26"/>
                  <a:pt x="31" y="18"/>
                  <a:pt x="35" y="12"/>
                </a:cubicBezTo>
                <a:cubicBezTo>
                  <a:pt x="30" y="14"/>
                  <a:pt x="25" y="16"/>
                  <a:pt x="21" y="21"/>
                </a:cubicBezTo>
                <a:cubicBezTo>
                  <a:pt x="18" y="24"/>
                  <a:pt x="15" y="28"/>
                  <a:pt x="13" y="32"/>
                </a:cubicBezTo>
                <a:close/>
                <a:moveTo>
                  <a:pt x="31" y="63"/>
                </a:moveTo>
                <a:cubicBezTo>
                  <a:pt x="36" y="64"/>
                  <a:pt x="42" y="64"/>
                  <a:pt x="47" y="64"/>
                </a:cubicBezTo>
                <a:cubicBezTo>
                  <a:pt x="47" y="43"/>
                  <a:pt x="47" y="43"/>
                  <a:pt x="47" y="43"/>
                </a:cubicBezTo>
                <a:cubicBezTo>
                  <a:pt x="41" y="43"/>
                  <a:pt x="36" y="42"/>
                  <a:pt x="31" y="42"/>
                </a:cubicBezTo>
                <a:cubicBezTo>
                  <a:pt x="31" y="45"/>
                  <a:pt x="30" y="47"/>
                  <a:pt x="30" y="50"/>
                </a:cubicBezTo>
                <a:cubicBezTo>
                  <a:pt x="30" y="54"/>
                  <a:pt x="31" y="59"/>
                  <a:pt x="31" y="63"/>
                </a:cubicBezTo>
                <a:close/>
                <a:moveTo>
                  <a:pt x="31" y="37"/>
                </a:moveTo>
                <a:cubicBezTo>
                  <a:pt x="36" y="37"/>
                  <a:pt x="42" y="37"/>
                  <a:pt x="47" y="37"/>
                </a:cubicBezTo>
                <a:cubicBezTo>
                  <a:pt x="47" y="9"/>
                  <a:pt x="47" y="9"/>
                  <a:pt x="47" y="9"/>
                </a:cubicBezTo>
                <a:cubicBezTo>
                  <a:pt x="47" y="9"/>
                  <a:pt x="47" y="9"/>
                  <a:pt x="46" y="9"/>
                </a:cubicBezTo>
                <a:cubicBezTo>
                  <a:pt x="40" y="12"/>
                  <a:pt x="34" y="22"/>
                  <a:pt x="31" y="37"/>
                </a:cubicBezTo>
                <a:close/>
                <a:moveTo>
                  <a:pt x="47" y="90"/>
                </a:moveTo>
                <a:cubicBezTo>
                  <a:pt x="47" y="70"/>
                  <a:pt x="47" y="70"/>
                  <a:pt x="47" y="70"/>
                </a:cubicBezTo>
                <a:cubicBezTo>
                  <a:pt x="42" y="70"/>
                  <a:pt x="37" y="69"/>
                  <a:pt x="33" y="69"/>
                </a:cubicBezTo>
                <a:cubicBezTo>
                  <a:pt x="34" y="73"/>
                  <a:pt x="35" y="76"/>
                  <a:pt x="37" y="80"/>
                </a:cubicBezTo>
                <a:cubicBezTo>
                  <a:pt x="39" y="85"/>
                  <a:pt x="43" y="90"/>
                  <a:pt x="47" y="90"/>
                </a:cubicBezTo>
                <a:close/>
                <a:moveTo>
                  <a:pt x="53" y="9"/>
                </a:moveTo>
                <a:cubicBezTo>
                  <a:pt x="53" y="37"/>
                  <a:pt x="53" y="37"/>
                  <a:pt x="53" y="37"/>
                </a:cubicBezTo>
                <a:cubicBezTo>
                  <a:pt x="58" y="37"/>
                  <a:pt x="63" y="37"/>
                  <a:pt x="68" y="37"/>
                </a:cubicBezTo>
                <a:cubicBezTo>
                  <a:pt x="66" y="26"/>
                  <a:pt x="62" y="16"/>
                  <a:pt x="57" y="11"/>
                </a:cubicBezTo>
                <a:cubicBezTo>
                  <a:pt x="55" y="10"/>
                  <a:pt x="54" y="9"/>
                  <a:pt x="53" y="9"/>
                </a:cubicBezTo>
                <a:close/>
                <a:moveTo>
                  <a:pt x="68" y="63"/>
                </a:moveTo>
                <a:cubicBezTo>
                  <a:pt x="69" y="59"/>
                  <a:pt x="69" y="54"/>
                  <a:pt x="69" y="50"/>
                </a:cubicBezTo>
                <a:cubicBezTo>
                  <a:pt x="69" y="47"/>
                  <a:pt x="69" y="45"/>
                  <a:pt x="69" y="42"/>
                </a:cubicBezTo>
                <a:cubicBezTo>
                  <a:pt x="64" y="42"/>
                  <a:pt x="58" y="43"/>
                  <a:pt x="53" y="43"/>
                </a:cubicBezTo>
                <a:cubicBezTo>
                  <a:pt x="53" y="64"/>
                  <a:pt x="53" y="64"/>
                  <a:pt x="53" y="64"/>
                </a:cubicBezTo>
                <a:cubicBezTo>
                  <a:pt x="58" y="64"/>
                  <a:pt x="63" y="64"/>
                  <a:pt x="68" y="63"/>
                </a:cubicBezTo>
                <a:close/>
                <a:moveTo>
                  <a:pt x="67" y="69"/>
                </a:moveTo>
                <a:cubicBezTo>
                  <a:pt x="62" y="69"/>
                  <a:pt x="57" y="70"/>
                  <a:pt x="53" y="70"/>
                </a:cubicBezTo>
                <a:cubicBezTo>
                  <a:pt x="53" y="90"/>
                  <a:pt x="53" y="90"/>
                  <a:pt x="53" y="90"/>
                </a:cubicBezTo>
                <a:cubicBezTo>
                  <a:pt x="61" y="90"/>
                  <a:pt x="65" y="76"/>
                  <a:pt x="67" y="69"/>
                </a:cubicBezTo>
                <a:close/>
                <a:moveTo>
                  <a:pt x="64" y="12"/>
                </a:moveTo>
                <a:cubicBezTo>
                  <a:pt x="69" y="18"/>
                  <a:pt x="72" y="26"/>
                  <a:pt x="73" y="36"/>
                </a:cubicBezTo>
                <a:cubicBezTo>
                  <a:pt x="82" y="34"/>
                  <a:pt x="85" y="33"/>
                  <a:pt x="86" y="32"/>
                </a:cubicBezTo>
                <a:cubicBezTo>
                  <a:pt x="82" y="23"/>
                  <a:pt x="74" y="15"/>
                  <a:pt x="64" y="12"/>
                </a:cubicBezTo>
                <a:close/>
                <a:moveTo>
                  <a:pt x="88" y="64"/>
                </a:moveTo>
                <a:cubicBezTo>
                  <a:pt x="84" y="65"/>
                  <a:pt x="78" y="67"/>
                  <a:pt x="73" y="68"/>
                </a:cubicBezTo>
                <a:cubicBezTo>
                  <a:pt x="71" y="76"/>
                  <a:pt x="69" y="82"/>
                  <a:pt x="65" y="87"/>
                </a:cubicBezTo>
                <a:cubicBezTo>
                  <a:pt x="70" y="85"/>
                  <a:pt x="75" y="82"/>
                  <a:pt x="78" y="78"/>
                </a:cubicBezTo>
                <a:cubicBezTo>
                  <a:pt x="83" y="74"/>
                  <a:pt x="86" y="69"/>
                  <a:pt x="88" y="64"/>
                </a:cubicBezTo>
                <a:close/>
                <a:moveTo>
                  <a:pt x="75" y="50"/>
                </a:moveTo>
                <a:cubicBezTo>
                  <a:pt x="75" y="54"/>
                  <a:pt x="74" y="58"/>
                  <a:pt x="74" y="62"/>
                </a:cubicBezTo>
                <a:cubicBezTo>
                  <a:pt x="90" y="59"/>
                  <a:pt x="90" y="56"/>
                  <a:pt x="90" y="49"/>
                </a:cubicBezTo>
                <a:cubicBezTo>
                  <a:pt x="90" y="45"/>
                  <a:pt x="90" y="41"/>
                  <a:pt x="89" y="37"/>
                </a:cubicBezTo>
                <a:cubicBezTo>
                  <a:pt x="86" y="39"/>
                  <a:pt x="80" y="41"/>
                  <a:pt x="74" y="41"/>
                </a:cubicBezTo>
                <a:cubicBezTo>
                  <a:pt x="75" y="44"/>
                  <a:pt x="75" y="47"/>
                  <a:pt x="75" y="50"/>
                </a:cubicBezTo>
                <a:close/>
              </a:path>
            </a:pathLst>
          </a:custGeom>
          <a:gradFill>
            <a:gsLst>
              <a:gs pos="0">
                <a:srgbClr val="001140"/>
              </a:gs>
              <a:gs pos="100000">
                <a:srgbClr val="335177"/>
              </a:gs>
            </a:gsLst>
            <a:lin ang="5400000" scaled="1"/>
          </a:gradFill>
          <a:ln>
            <a:noFill/>
          </a:ln>
        </p:spPr>
        <p:txBody>
          <a:bodyPr vert="horz" wrap="square" lIns="91440" tIns="45720" rIns="91440" bIns="45720" numCol="1" anchor="t" anchorCtr="0" compatLnSpc="1"/>
          <a:lstStyle/>
          <a:p>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4310896" y="260648"/>
            <a:ext cx="3570208" cy="769441"/>
          </a:xfrm>
          <a:prstGeom prst="rect">
            <a:avLst/>
          </a:prstGeom>
          <a:noFill/>
        </p:spPr>
        <p:txBody>
          <a:bodyPr wrap="none" rtlCol="0">
            <a:spAutoFit/>
          </a:bodyPr>
          <a:lstStyle/>
          <a:p>
            <a:r>
              <a:rPr lang="zh-CN" altLang="en-US" sz="4400" b="1" dirty="0">
                <a:solidFill>
                  <a:srgbClr val="001140"/>
                </a:solidFill>
                <a:latin typeface="方正正黑简体" panose="02000000000000000000" pitchFamily="2" charset="-122"/>
                <a:ea typeface="方正正黑简体" panose="02000000000000000000" pitchFamily="2" charset="-122"/>
              </a:rPr>
              <a:t>旱地冰壶场地</a:t>
            </a:r>
            <a:endParaRPr lang="zh-CN" altLang="en-US" sz="4400" b="1" dirty="0">
              <a:solidFill>
                <a:srgbClr val="001140"/>
              </a:solidFill>
              <a:latin typeface="方正正黑简体" panose="02000000000000000000" pitchFamily="2" charset="-122"/>
              <a:ea typeface="方正正黑简体" panose="02000000000000000000" pitchFamily="2" charset="-122"/>
            </a:endParaRPr>
          </a:p>
        </p:txBody>
      </p:sp>
      <p:sp>
        <p:nvSpPr>
          <p:cNvPr id="13" name="椭圆 12"/>
          <p:cNvSpPr/>
          <p:nvPr/>
        </p:nvSpPr>
        <p:spPr>
          <a:xfrm>
            <a:off x="3076095" y="204360"/>
            <a:ext cx="1008112" cy="1008112"/>
          </a:xfrm>
          <a:prstGeom prst="ellipse">
            <a:avLst/>
          </a:prstGeom>
          <a:noFill/>
          <a:ln w="12700">
            <a:solidFill>
              <a:srgbClr val="001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7"/>
          <p:cNvSpPr>
            <a:spLocks noEditPoints="1"/>
          </p:cNvSpPr>
          <p:nvPr/>
        </p:nvSpPr>
        <p:spPr bwMode="auto">
          <a:xfrm>
            <a:off x="3287688" y="438250"/>
            <a:ext cx="584923" cy="575132"/>
          </a:xfrm>
          <a:custGeom>
            <a:avLst/>
            <a:gdLst>
              <a:gd name="T0" fmla="*/ 50 w 100"/>
              <a:gd name="T1" fmla="*/ 99 h 99"/>
              <a:gd name="T2" fmla="*/ 50 w 100"/>
              <a:gd name="T3" fmla="*/ 0 h 99"/>
              <a:gd name="T4" fmla="*/ 26 w 100"/>
              <a:gd name="T5" fmla="*/ 62 h 99"/>
              <a:gd name="T6" fmla="*/ 25 w 100"/>
              <a:gd name="T7" fmla="*/ 41 h 99"/>
              <a:gd name="T8" fmla="*/ 9 w 100"/>
              <a:gd name="T9" fmla="*/ 49 h 99"/>
              <a:gd name="T10" fmla="*/ 26 w 100"/>
              <a:gd name="T11" fmla="*/ 62 h 99"/>
              <a:gd name="T12" fmla="*/ 27 w 100"/>
              <a:gd name="T13" fmla="*/ 68 h 99"/>
              <a:gd name="T14" fmla="*/ 21 w 100"/>
              <a:gd name="T15" fmla="*/ 78 h 99"/>
              <a:gd name="T16" fmla="*/ 13 w 100"/>
              <a:gd name="T17" fmla="*/ 32 h 99"/>
              <a:gd name="T18" fmla="*/ 35 w 100"/>
              <a:gd name="T19" fmla="*/ 12 h 99"/>
              <a:gd name="T20" fmla="*/ 13 w 100"/>
              <a:gd name="T21" fmla="*/ 32 h 99"/>
              <a:gd name="T22" fmla="*/ 47 w 100"/>
              <a:gd name="T23" fmla="*/ 64 h 99"/>
              <a:gd name="T24" fmla="*/ 31 w 100"/>
              <a:gd name="T25" fmla="*/ 42 h 99"/>
              <a:gd name="T26" fmla="*/ 31 w 100"/>
              <a:gd name="T27" fmla="*/ 63 h 99"/>
              <a:gd name="T28" fmla="*/ 47 w 100"/>
              <a:gd name="T29" fmla="*/ 37 h 99"/>
              <a:gd name="T30" fmla="*/ 46 w 100"/>
              <a:gd name="T31" fmla="*/ 9 h 99"/>
              <a:gd name="T32" fmla="*/ 47 w 100"/>
              <a:gd name="T33" fmla="*/ 90 h 99"/>
              <a:gd name="T34" fmla="*/ 33 w 100"/>
              <a:gd name="T35" fmla="*/ 69 h 99"/>
              <a:gd name="T36" fmla="*/ 47 w 100"/>
              <a:gd name="T37" fmla="*/ 90 h 99"/>
              <a:gd name="T38" fmla="*/ 53 w 100"/>
              <a:gd name="T39" fmla="*/ 37 h 99"/>
              <a:gd name="T40" fmla="*/ 57 w 100"/>
              <a:gd name="T41" fmla="*/ 11 h 99"/>
              <a:gd name="T42" fmla="*/ 68 w 100"/>
              <a:gd name="T43" fmla="*/ 63 h 99"/>
              <a:gd name="T44" fmla="*/ 69 w 100"/>
              <a:gd name="T45" fmla="*/ 42 h 99"/>
              <a:gd name="T46" fmla="*/ 53 w 100"/>
              <a:gd name="T47" fmla="*/ 64 h 99"/>
              <a:gd name="T48" fmla="*/ 67 w 100"/>
              <a:gd name="T49" fmla="*/ 69 h 99"/>
              <a:gd name="T50" fmla="*/ 53 w 100"/>
              <a:gd name="T51" fmla="*/ 90 h 99"/>
              <a:gd name="T52" fmla="*/ 64 w 100"/>
              <a:gd name="T53" fmla="*/ 12 h 99"/>
              <a:gd name="T54" fmla="*/ 86 w 100"/>
              <a:gd name="T55" fmla="*/ 32 h 99"/>
              <a:gd name="T56" fmla="*/ 88 w 100"/>
              <a:gd name="T57" fmla="*/ 64 h 99"/>
              <a:gd name="T58" fmla="*/ 65 w 100"/>
              <a:gd name="T59" fmla="*/ 87 h 99"/>
              <a:gd name="T60" fmla="*/ 88 w 100"/>
              <a:gd name="T61" fmla="*/ 64 h 99"/>
              <a:gd name="T62" fmla="*/ 74 w 100"/>
              <a:gd name="T63" fmla="*/ 62 h 99"/>
              <a:gd name="T64" fmla="*/ 89 w 100"/>
              <a:gd name="T65" fmla="*/ 37 h 99"/>
              <a:gd name="T66" fmla="*/ 75 w 100"/>
              <a:gd name="T67"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99">
                <a:moveTo>
                  <a:pt x="100" y="49"/>
                </a:moveTo>
                <a:cubicBezTo>
                  <a:pt x="100" y="77"/>
                  <a:pt x="78" y="99"/>
                  <a:pt x="50" y="99"/>
                </a:cubicBezTo>
                <a:cubicBezTo>
                  <a:pt x="22" y="99"/>
                  <a:pt x="0" y="77"/>
                  <a:pt x="0" y="49"/>
                </a:cubicBezTo>
                <a:cubicBezTo>
                  <a:pt x="0" y="22"/>
                  <a:pt x="22" y="0"/>
                  <a:pt x="50" y="0"/>
                </a:cubicBezTo>
                <a:cubicBezTo>
                  <a:pt x="78" y="0"/>
                  <a:pt x="100" y="22"/>
                  <a:pt x="100" y="49"/>
                </a:cubicBezTo>
                <a:close/>
                <a:moveTo>
                  <a:pt x="26" y="62"/>
                </a:moveTo>
                <a:cubicBezTo>
                  <a:pt x="25" y="58"/>
                  <a:pt x="25" y="54"/>
                  <a:pt x="25" y="50"/>
                </a:cubicBezTo>
                <a:cubicBezTo>
                  <a:pt x="25" y="47"/>
                  <a:pt x="25" y="44"/>
                  <a:pt x="25" y="41"/>
                </a:cubicBezTo>
                <a:cubicBezTo>
                  <a:pt x="18" y="40"/>
                  <a:pt x="14" y="39"/>
                  <a:pt x="11" y="37"/>
                </a:cubicBezTo>
                <a:cubicBezTo>
                  <a:pt x="10" y="41"/>
                  <a:pt x="9" y="45"/>
                  <a:pt x="9" y="49"/>
                </a:cubicBezTo>
                <a:cubicBezTo>
                  <a:pt x="9" y="51"/>
                  <a:pt x="9" y="53"/>
                  <a:pt x="9" y="55"/>
                </a:cubicBezTo>
                <a:cubicBezTo>
                  <a:pt x="11" y="57"/>
                  <a:pt x="17" y="60"/>
                  <a:pt x="26" y="62"/>
                </a:cubicBezTo>
                <a:close/>
                <a:moveTo>
                  <a:pt x="34" y="87"/>
                </a:moveTo>
                <a:cubicBezTo>
                  <a:pt x="31" y="82"/>
                  <a:pt x="28" y="75"/>
                  <a:pt x="27" y="68"/>
                </a:cubicBezTo>
                <a:cubicBezTo>
                  <a:pt x="21" y="67"/>
                  <a:pt x="15" y="65"/>
                  <a:pt x="11" y="63"/>
                </a:cubicBezTo>
                <a:cubicBezTo>
                  <a:pt x="14" y="69"/>
                  <a:pt x="17" y="74"/>
                  <a:pt x="21" y="78"/>
                </a:cubicBezTo>
                <a:cubicBezTo>
                  <a:pt x="25" y="82"/>
                  <a:pt x="29" y="85"/>
                  <a:pt x="34" y="87"/>
                </a:cubicBezTo>
                <a:close/>
                <a:moveTo>
                  <a:pt x="13" y="32"/>
                </a:moveTo>
                <a:cubicBezTo>
                  <a:pt x="15" y="33"/>
                  <a:pt x="17" y="33"/>
                  <a:pt x="26" y="36"/>
                </a:cubicBezTo>
                <a:cubicBezTo>
                  <a:pt x="28" y="26"/>
                  <a:pt x="31" y="18"/>
                  <a:pt x="35" y="12"/>
                </a:cubicBezTo>
                <a:cubicBezTo>
                  <a:pt x="30" y="14"/>
                  <a:pt x="25" y="16"/>
                  <a:pt x="21" y="21"/>
                </a:cubicBezTo>
                <a:cubicBezTo>
                  <a:pt x="18" y="24"/>
                  <a:pt x="15" y="28"/>
                  <a:pt x="13" y="32"/>
                </a:cubicBezTo>
                <a:close/>
                <a:moveTo>
                  <a:pt x="31" y="63"/>
                </a:moveTo>
                <a:cubicBezTo>
                  <a:pt x="36" y="64"/>
                  <a:pt x="42" y="64"/>
                  <a:pt x="47" y="64"/>
                </a:cubicBezTo>
                <a:cubicBezTo>
                  <a:pt x="47" y="43"/>
                  <a:pt x="47" y="43"/>
                  <a:pt x="47" y="43"/>
                </a:cubicBezTo>
                <a:cubicBezTo>
                  <a:pt x="41" y="43"/>
                  <a:pt x="36" y="42"/>
                  <a:pt x="31" y="42"/>
                </a:cubicBezTo>
                <a:cubicBezTo>
                  <a:pt x="31" y="45"/>
                  <a:pt x="30" y="47"/>
                  <a:pt x="30" y="50"/>
                </a:cubicBezTo>
                <a:cubicBezTo>
                  <a:pt x="30" y="54"/>
                  <a:pt x="31" y="59"/>
                  <a:pt x="31" y="63"/>
                </a:cubicBezTo>
                <a:close/>
                <a:moveTo>
                  <a:pt x="31" y="37"/>
                </a:moveTo>
                <a:cubicBezTo>
                  <a:pt x="36" y="37"/>
                  <a:pt x="42" y="37"/>
                  <a:pt x="47" y="37"/>
                </a:cubicBezTo>
                <a:cubicBezTo>
                  <a:pt x="47" y="9"/>
                  <a:pt x="47" y="9"/>
                  <a:pt x="47" y="9"/>
                </a:cubicBezTo>
                <a:cubicBezTo>
                  <a:pt x="47" y="9"/>
                  <a:pt x="47" y="9"/>
                  <a:pt x="46" y="9"/>
                </a:cubicBezTo>
                <a:cubicBezTo>
                  <a:pt x="40" y="12"/>
                  <a:pt x="34" y="22"/>
                  <a:pt x="31" y="37"/>
                </a:cubicBezTo>
                <a:close/>
                <a:moveTo>
                  <a:pt x="47" y="90"/>
                </a:moveTo>
                <a:cubicBezTo>
                  <a:pt x="47" y="70"/>
                  <a:pt x="47" y="70"/>
                  <a:pt x="47" y="70"/>
                </a:cubicBezTo>
                <a:cubicBezTo>
                  <a:pt x="42" y="70"/>
                  <a:pt x="37" y="69"/>
                  <a:pt x="33" y="69"/>
                </a:cubicBezTo>
                <a:cubicBezTo>
                  <a:pt x="34" y="73"/>
                  <a:pt x="35" y="76"/>
                  <a:pt x="37" y="80"/>
                </a:cubicBezTo>
                <a:cubicBezTo>
                  <a:pt x="39" y="85"/>
                  <a:pt x="43" y="90"/>
                  <a:pt x="47" y="90"/>
                </a:cubicBezTo>
                <a:close/>
                <a:moveTo>
                  <a:pt x="53" y="9"/>
                </a:moveTo>
                <a:cubicBezTo>
                  <a:pt x="53" y="37"/>
                  <a:pt x="53" y="37"/>
                  <a:pt x="53" y="37"/>
                </a:cubicBezTo>
                <a:cubicBezTo>
                  <a:pt x="58" y="37"/>
                  <a:pt x="63" y="37"/>
                  <a:pt x="68" y="37"/>
                </a:cubicBezTo>
                <a:cubicBezTo>
                  <a:pt x="66" y="26"/>
                  <a:pt x="62" y="16"/>
                  <a:pt x="57" y="11"/>
                </a:cubicBezTo>
                <a:cubicBezTo>
                  <a:pt x="55" y="10"/>
                  <a:pt x="54" y="9"/>
                  <a:pt x="53" y="9"/>
                </a:cubicBezTo>
                <a:close/>
                <a:moveTo>
                  <a:pt x="68" y="63"/>
                </a:moveTo>
                <a:cubicBezTo>
                  <a:pt x="69" y="59"/>
                  <a:pt x="69" y="54"/>
                  <a:pt x="69" y="50"/>
                </a:cubicBezTo>
                <a:cubicBezTo>
                  <a:pt x="69" y="47"/>
                  <a:pt x="69" y="45"/>
                  <a:pt x="69" y="42"/>
                </a:cubicBezTo>
                <a:cubicBezTo>
                  <a:pt x="64" y="42"/>
                  <a:pt x="58" y="43"/>
                  <a:pt x="53" y="43"/>
                </a:cubicBezTo>
                <a:cubicBezTo>
                  <a:pt x="53" y="64"/>
                  <a:pt x="53" y="64"/>
                  <a:pt x="53" y="64"/>
                </a:cubicBezTo>
                <a:cubicBezTo>
                  <a:pt x="58" y="64"/>
                  <a:pt x="63" y="64"/>
                  <a:pt x="68" y="63"/>
                </a:cubicBezTo>
                <a:close/>
                <a:moveTo>
                  <a:pt x="67" y="69"/>
                </a:moveTo>
                <a:cubicBezTo>
                  <a:pt x="62" y="69"/>
                  <a:pt x="57" y="70"/>
                  <a:pt x="53" y="70"/>
                </a:cubicBezTo>
                <a:cubicBezTo>
                  <a:pt x="53" y="90"/>
                  <a:pt x="53" y="90"/>
                  <a:pt x="53" y="90"/>
                </a:cubicBezTo>
                <a:cubicBezTo>
                  <a:pt x="61" y="90"/>
                  <a:pt x="65" y="76"/>
                  <a:pt x="67" y="69"/>
                </a:cubicBezTo>
                <a:close/>
                <a:moveTo>
                  <a:pt x="64" y="12"/>
                </a:moveTo>
                <a:cubicBezTo>
                  <a:pt x="69" y="18"/>
                  <a:pt x="72" y="26"/>
                  <a:pt x="73" y="36"/>
                </a:cubicBezTo>
                <a:cubicBezTo>
                  <a:pt x="82" y="34"/>
                  <a:pt x="85" y="33"/>
                  <a:pt x="86" y="32"/>
                </a:cubicBezTo>
                <a:cubicBezTo>
                  <a:pt x="82" y="23"/>
                  <a:pt x="74" y="15"/>
                  <a:pt x="64" y="12"/>
                </a:cubicBezTo>
                <a:close/>
                <a:moveTo>
                  <a:pt x="88" y="64"/>
                </a:moveTo>
                <a:cubicBezTo>
                  <a:pt x="84" y="65"/>
                  <a:pt x="78" y="67"/>
                  <a:pt x="73" y="68"/>
                </a:cubicBezTo>
                <a:cubicBezTo>
                  <a:pt x="71" y="76"/>
                  <a:pt x="69" y="82"/>
                  <a:pt x="65" y="87"/>
                </a:cubicBezTo>
                <a:cubicBezTo>
                  <a:pt x="70" y="85"/>
                  <a:pt x="75" y="82"/>
                  <a:pt x="78" y="78"/>
                </a:cubicBezTo>
                <a:cubicBezTo>
                  <a:pt x="83" y="74"/>
                  <a:pt x="86" y="69"/>
                  <a:pt x="88" y="64"/>
                </a:cubicBezTo>
                <a:close/>
                <a:moveTo>
                  <a:pt x="75" y="50"/>
                </a:moveTo>
                <a:cubicBezTo>
                  <a:pt x="75" y="54"/>
                  <a:pt x="74" y="58"/>
                  <a:pt x="74" y="62"/>
                </a:cubicBezTo>
                <a:cubicBezTo>
                  <a:pt x="90" y="59"/>
                  <a:pt x="90" y="56"/>
                  <a:pt x="90" y="49"/>
                </a:cubicBezTo>
                <a:cubicBezTo>
                  <a:pt x="90" y="45"/>
                  <a:pt x="90" y="41"/>
                  <a:pt x="89" y="37"/>
                </a:cubicBezTo>
                <a:cubicBezTo>
                  <a:pt x="86" y="39"/>
                  <a:pt x="80" y="41"/>
                  <a:pt x="74" y="41"/>
                </a:cubicBezTo>
                <a:cubicBezTo>
                  <a:pt x="75" y="44"/>
                  <a:pt x="75" y="47"/>
                  <a:pt x="75" y="50"/>
                </a:cubicBezTo>
                <a:close/>
              </a:path>
            </a:pathLst>
          </a:custGeom>
          <a:gradFill>
            <a:gsLst>
              <a:gs pos="0">
                <a:srgbClr val="001140"/>
              </a:gs>
              <a:gs pos="100000">
                <a:srgbClr val="335177"/>
              </a:gs>
            </a:gsLst>
            <a:lin ang="5400000" scaled="1"/>
          </a:gradFill>
          <a:ln>
            <a:noFill/>
          </a:ln>
        </p:spPr>
        <p:txBody>
          <a:bodyPr vert="horz" wrap="square" lIns="91440" tIns="45720" rIns="91440" bIns="45720" numCol="1" anchor="t" anchorCtr="0" compatLnSpc="1"/>
          <a:lstStyle/>
          <a:p>
            <a:endParaRPr lang="en-US"/>
          </a:p>
        </p:txBody>
      </p:sp>
      <p:pic>
        <p:nvPicPr>
          <p:cNvPr id="15" name="图片 14" descr="QQ截图20190315104845"/>
          <p:cNvPicPr>
            <a:picLocks noChangeAspect="1"/>
          </p:cNvPicPr>
          <p:nvPr/>
        </p:nvPicPr>
        <p:blipFill>
          <a:blip r:embed="rId1" cstate="print"/>
          <a:stretch>
            <a:fillRect/>
          </a:stretch>
        </p:blipFill>
        <p:spPr>
          <a:xfrm>
            <a:off x="75453" y="1844824"/>
            <a:ext cx="12041094" cy="457492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27648" y="424240"/>
            <a:ext cx="5976664" cy="1584176"/>
          </a:xfrm>
          <a:prstGeom prst="rect">
            <a:avLst/>
          </a:prstGeom>
          <a:solidFill>
            <a:srgbClr val="F3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76" name="Picture 3" descr="contents.png"/>
          <p:cNvPicPr>
            <a:picLocks noChangeAspect="1"/>
          </p:cNvPicPr>
          <p:nvPr/>
        </p:nvPicPr>
        <p:blipFill>
          <a:blip r:embed="rId1" cstate="print">
            <a:duotone>
              <a:schemeClr val="accent1">
                <a:shade val="45000"/>
                <a:satMod val="135000"/>
              </a:schemeClr>
              <a:prstClr val="white"/>
            </a:duotone>
          </a:blip>
          <a:stretch>
            <a:fillRect/>
          </a:stretch>
        </p:blipFill>
        <p:spPr>
          <a:xfrm>
            <a:off x="983432" y="1205920"/>
            <a:ext cx="10427335" cy="6012815"/>
          </a:xfrm>
          <a:prstGeom prst="rect">
            <a:avLst/>
          </a:prstGeom>
        </p:spPr>
      </p:pic>
      <p:sp>
        <p:nvSpPr>
          <p:cNvPr id="185" name="文本框 184"/>
          <p:cNvSpPr txBox="1"/>
          <p:nvPr/>
        </p:nvSpPr>
        <p:spPr>
          <a:xfrm>
            <a:off x="377683" y="52917"/>
            <a:ext cx="5229065" cy="1198880"/>
          </a:xfrm>
          <a:prstGeom prst="rect">
            <a:avLst/>
          </a:prstGeom>
          <a:noFill/>
        </p:spPr>
        <p:txBody>
          <a:bodyPr wrap="square" rtlCol="0">
            <a:spAutoFit/>
          </a:bodyPr>
          <a:lstStyle/>
          <a:p>
            <a:r>
              <a:rPr lang="en-US" altLang="zh-CN" sz="7200" dirty="0">
                <a:solidFill>
                  <a:srgbClr val="192D53"/>
                </a:solidFill>
                <a:latin typeface="Bauhaus 93" panose="04030905020B02020C02" pitchFamily="82" charset="0"/>
              </a:rPr>
              <a:t>  </a:t>
            </a:r>
            <a:endParaRPr lang="zh-CN" altLang="en-US" sz="4800" dirty="0">
              <a:solidFill>
                <a:srgbClr val="192D53"/>
              </a:solidFill>
              <a:latin typeface="Bauhaus 93" panose="04030905020B02020C02" pitchFamily="82" charset="0"/>
            </a:endParaRPr>
          </a:p>
        </p:txBody>
      </p:sp>
      <p:sp>
        <p:nvSpPr>
          <p:cNvPr id="186" name="文本框 185"/>
          <p:cNvSpPr txBox="1"/>
          <p:nvPr/>
        </p:nvSpPr>
        <p:spPr>
          <a:xfrm>
            <a:off x="3748276" y="358790"/>
            <a:ext cx="5673955" cy="769441"/>
          </a:xfrm>
          <a:prstGeom prst="rect">
            <a:avLst/>
          </a:prstGeom>
          <a:noFill/>
        </p:spPr>
        <p:txBody>
          <a:bodyPr wrap="square" rtlCol="0">
            <a:spAutoFit/>
          </a:bodyPr>
          <a:lstStyle/>
          <a:p>
            <a:r>
              <a:rPr lang="zh-CN" altLang="en-US" sz="4400" dirty="0">
                <a:latin typeface="微软雅黑" panose="020B0503020204020204" pitchFamily="34" charset="-122"/>
                <a:ea typeface="微软雅黑" panose="020B0503020204020204" pitchFamily="34" charset="-122"/>
              </a:rPr>
              <a:t>旱地冰壶团建收益</a:t>
            </a:r>
            <a:endParaRPr lang="zh-CN" altLang="en-US" sz="4400" dirty="0">
              <a:latin typeface="微软雅黑" panose="020B0503020204020204" pitchFamily="34" charset="-122"/>
              <a:ea typeface="微软雅黑" panose="020B0503020204020204" pitchFamily="34" charset="-122"/>
            </a:endParaRPr>
          </a:p>
        </p:txBody>
      </p:sp>
      <p:sp>
        <p:nvSpPr>
          <p:cNvPr id="187" name="矩形 186"/>
          <p:cNvSpPr>
            <a:spLocks noChangeArrowheads="1"/>
          </p:cNvSpPr>
          <p:nvPr/>
        </p:nvSpPr>
        <p:spPr bwMode="auto">
          <a:xfrm>
            <a:off x="3118485" y="1771015"/>
            <a:ext cx="1818640" cy="461657"/>
          </a:xfrm>
          <a:prstGeom prst="rect">
            <a:avLst/>
          </a:prstGeom>
          <a:noFill/>
          <a:ln w="9525">
            <a:noFill/>
            <a:miter lim="800000"/>
          </a:ln>
        </p:spPr>
        <p:txBody>
          <a:bodyPr wrap="square" lIns="91431" tIns="45716" rIns="91431" bIns="45716">
            <a:spAutoFit/>
          </a:bodyPr>
          <a:lstStyle/>
          <a:p>
            <a:pPr algn="l"/>
            <a:r>
              <a:rPr lang="zh-CN" altLang="en-US" sz="2400" b="1" dirty="0">
                <a:solidFill>
                  <a:schemeClr val="bg1"/>
                </a:solidFill>
                <a:latin typeface="微软雅黑" panose="020B0503020204020204" pitchFamily="34" charset="-122"/>
                <a:ea typeface="微软雅黑" panose="020B0503020204020204" pitchFamily="34" charset="-122"/>
              </a:rPr>
              <a:t>体验收益</a:t>
            </a:r>
            <a:r>
              <a:rPr lang="en-US" altLang="zh-CN" sz="2400" b="1" dirty="0">
                <a:solidFill>
                  <a:schemeClr val="bg1"/>
                </a:solidFill>
                <a:latin typeface="微软雅黑" panose="020B0503020204020204" pitchFamily="34" charset="-122"/>
                <a:ea typeface="微软雅黑" panose="020B0503020204020204" pitchFamily="34" charset="-122"/>
              </a:rPr>
              <a:t>:</a:t>
            </a:r>
            <a:endParaRPr lang="en-US" altLang="zh-CN" sz="2200" b="1" dirty="0">
              <a:solidFill>
                <a:schemeClr val="bg1"/>
              </a:solidFill>
              <a:latin typeface="微软雅黑" panose="020B0503020204020204" pitchFamily="34" charset="-122"/>
              <a:ea typeface="微软雅黑" panose="020B0503020204020204" pitchFamily="34" charset="-122"/>
            </a:endParaRPr>
          </a:p>
        </p:txBody>
      </p:sp>
      <p:sp>
        <p:nvSpPr>
          <p:cNvPr id="188" name="矩形 187"/>
          <p:cNvSpPr>
            <a:spLocks noChangeArrowheads="1"/>
          </p:cNvSpPr>
          <p:nvPr/>
        </p:nvSpPr>
        <p:spPr bwMode="auto">
          <a:xfrm>
            <a:off x="3105785" y="2863215"/>
            <a:ext cx="1729105" cy="461657"/>
          </a:xfrm>
          <a:prstGeom prst="rect">
            <a:avLst/>
          </a:prstGeom>
          <a:noFill/>
          <a:ln w="9525">
            <a:noFill/>
            <a:miter lim="800000"/>
          </a:ln>
        </p:spPr>
        <p:txBody>
          <a:bodyPr wrap="square" lIns="91431" tIns="45716" rIns="91431" bIns="45716">
            <a:spAutoFit/>
          </a:bodyPr>
          <a:lstStyle/>
          <a:p>
            <a:pPr algn="l"/>
            <a:r>
              <a:rPr lang="zh-CN" altLang="en-US" sz="2400" b="1" dirty="0">
                <a:solidFill>
                  <a:schemeClr val="bg1"/>
                </a:solidFill>
                <a:latin typeface="微软雅黑" panose="020B0503020204020204" pitchFamily="34" charset="-122"/>
                <a:ea typeface="微软雅黑" panose="020B0503020204020204" pitchFamily="34" charset="-122"/>
              </a:rPr>
              <a:t>体验收益</a:t>
            </a:r>
            <a:r>
              <a:rPr lang="en-US" altLang="zh-CN" sz="2400" b="1" dirty="0">
                <a:solidFill>
                  <a:schemeClr val="bg1"/>
                </a:solidFill>
                <a:latin typeface="微软雅黑" panose="020B0503020204020204" pitchFamily="34" charset="-122"/>
                <a:ea typeface="微软雅黑" panose="020B0503020204020204" pitchFamily="34" charset="-122"/>
              </a:rPr>
              <a:t>:</a:t>
            </a:r>
            <a:endParaRPr sz="1800" dirty="0">
              <a:solidFill>
                <a:schemeClr val="bg1"/>
              </a:solidFill>
              <a:sym typeface="微软雅黑" panose="020B0503020204020204" pitchFamily="34" charset="-122"/>
            </a:endParaRPr>
          </a:p>
        </p:txBody>
      </p:sp>
      <p:sp>
        <p:nvSpPr>
          <p:cNvPr id="189" name="矩形 188"/>
          <p:cNvSpPr>
            <a:spLocks noChangeArrowheads="1"/>
          </p:cNvSpPr>
          <p:nvPr/>
        </p:nvSpPr>
        <p:spPr bwMode="auto">
          <a:xfrm>
            <a:off x="4931752" y="1733416"/>
            <a:ext cx="6047740" cy="646323"/>
          </a:xfrm>
          <a:prstGeom prst="rect">
            <a:avLst/>
          </a:prstGeom>
          <a:noFill/>
          <a:ln w="9525">
            <a:noFill/>
            <a:miter lim="800000"/>
          </a:ln>
        </p:spPr>
        <p:txBody>
          <a:bodyPr wrap="square" lIns="91431" tIns="45716" rIns="91431" bIns="45716">
            <a:spAutoFit/>
          </a:bodyPr>
          <a:lstStyle/>
          <a:p>
            <a:pPr algn="l"/>
            <a:r>
              <a:rPr sz="1800" dirty="0" err="1">
                <a:solidFill>
                  <a:srgbClr val="FFFFFF"/>
                </a:solidFill>
                <a:sym typeface="微软雅黑" panose="020B0503020204020204" pitchFamily="34" charset="-122"/>
              </a:rPr>
              <a:t>让更多的人参与和了解</a:t>
            </a:r>
            <a:r>
              <a:rPr lang="zh-CN" altLang="en-US" dirty="0">
                <a:solidFill>
                  <a:srgbClr val="FFFFFF"/>
                </a:solidFill>
                <a:sym typeface="微软雅黑" panose="020B0503020204020204" pitchFamily="34" charset="-122"/>
              </a:rPr>
              <a:t>，</a:t>
            </a:r>
            <a:r>
              <a:rPr lang="zh-CN" altLang="en-US" sz="1800" dirty="0">
                <a:solidFill>
                  <a:srgbClr val="FFFFFF"/>
                </a:solidFill>
                <a:sym typeface="微软雅黑" panose="020B0503020204020204" pitchFamily="34" charset="-122"/>
              </a:rPr>
              <a:t>旱地冰壶</a:t>
            </a:r>
            <a:r>
              <a:rPr sz="1800" dirty="0" err="1">
                <a:solidFill>
                  <a:srgbClr val="FFFFFF"/>
                </a:solidFill>
                <a:sym typeface="微软雅黑" panose="020B0503020204020204" pitchFamily="34" charset="-122"/>
              </a:rPr>
              <a:t>运动的好处与趣味性这是一项“绅士运动</a:t>
            </a:r>
            <a:r>
              <a:rPr sz="1800" dirty="0">
                <a:solidFill>
                  <a:srgbClr val="FFFFFF"/>
                </a:solidFill>
                <a:sym typeface="微软雅黑" panose="020B0503020204020204" pitchFamily="34" charset="-122"/>
              </a:rPr>
              <a:t>”!</a:t>
            </a:r>
            <a:endParaRPr sz="1800" dirty="0">
              <a:solidFill>
                <a:srgbClr val="FFFFFF"/>
              </a:solidFill>
              <a:sym typeface="微软雅黑" panose="020B0503020204020204" pitchFamily="34" charset="-122"/>
            </a:endParaRPr>
          </a:p>
        </p:txBody>
      </p:sp>
      <p:sp>
        <p:nvSpPr>
          <p:cNvPr id="190" name="矩形 189"/>
          <p:cNvSpPr>
            <a:spLocks noChangeArrowheads="1"/>
          </p:cNvSpPr>
          <p:nvPr/>
        </p:nvSpPr>
        <p:spPr bwMode="auto">
          <a:xfrm>
            <a:off x="4936296" y="2775117"/>
            <a:ext cx="6047740" cy="646323"/>
          </a:xfrm>
          <a:prstGeom prst="rect">
            <a:avLst/>
          </a:prstGeom>
          <a:noFill/>
          <a:ln w="9525">
            <a:noFill/>
            <a:miter lim="800000"/>
          </a:ln>
        </p:spPr>
        <p:txBody>
          <a:bodyPr wrap="square" lIns="91431" tIns="45716" rIns="91431" bIns="45716">
            <a:spAutoFit/>
          </a:bodyPr>
          <a:lstStyle/>
          <a:p>
            <a:r>
              <a:rPr lang="zh-CN" altLang="en-US" sz="1800" b="1" dirty="0">
                <a:solidFill>
                  <a:srgbClr val="FFFFFF"/>
                </a:solidFill>
                <a:sym typeface="微软雅黑" panose="020B0503020204020204" pitchFamily="34" charset="-122"/>
              </a:rPr>
              <a:t>球场变化莫测，每个人在每一局都需要做好拥抱变化、迎接变化，逐渐引领变化和创造变化，否则就会出局。</a:t>
            </a:r>
            <a:endParaRPr lang="zh-CN" altLang="en-US" sz="1800" b="1" dirty="0">
              <a:solidFill>
                <a:srgbClr val="FFFFFF"/>
              </a:solidFill>
              <a:sym typeface="微软雅黑" panose="020B0503020204020204" pitchFamily="34" charset="-122"/>
            </a:endParaRPr>
          </a:p>
        </p:txBody>
      </p:sp>
      <p:sp>
        <p:nvSpPr>
          <p:cNvPr id="191" name="矩形 190"/>
          <p:cNvSpPr>
            <a:spLocks noChangeArrowheads="1"/>
          </p:cNvSpPr>
          <p:nvPr/>
        </p:nvSpPr>
        <p:spPr bwMode="auto">
          <a:xfrm>
            <a:off x="3093085" y="4113530"/>
            <a:ext cx="1729105" cy="523212"/>
          </a:xfrm>
          <a:prstGeom prst="rect">
            <a:avLst/>
          </a:prstGeom>
          <a:noFill/>
          <a:ln w="9525">
            <a:noFill/>
            <a:miter lim="800000"/>
          </a:ln>
        </p:spPr>
        <p:txBody>
          <a:bodyPr wrap="square" lIns="91431" tIns="45716" rIns="91431" bIns="45716">
            <a:spAutoFit/>
          </a:bodyPr>
          <a:lstStyle/>
          <a:p>
            <a:pPr algn="l"/>
            <a:r>
              <a:rPr lang="zh-CN" altLang="en-US" sz="2800" b="1" dirty="0">
                <a:solidFill>
                  <a:schemeClr val="bg1"/>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体验收益</a:t>
            </a:r>
            <a:r>
              <a:rPr lang="en-US" altLang="zh-CN" sz="2400" b="1" dirty="0">
                <a:solidFill>
                  <a:schemeClr val="bg1"/>
                </a:solidFill>
                <a:latin typeface="微软雅黑" panose="020B0503020204020204" pitchFamily="34" charset="-122"/>
                <a:ea typeface="微软雅黑" panose="020B0503020204020204" pitchFamily="34" charset="-122"/>
              </a:rPr>
              <a:t>:</a:t>
            </a:r>
            <a:endParaRPr sz="1800" dirty="0">
              <a:solidFill>
                <a:schemeClr val="bg1"/>
              </a:solidFill>
              <a:sym typeface="微软雅黑" panose="020B0503020204020204" pitchFamily="34" charset="-122"/>
            </a:endParaRPr>
          </a:p>
        </p:txBody>
      </p:sp>
      <p:sp>
        <p:nvSpPr>
          <p:cNvPr id="192" name="矩形 191"/>
          <p:cNvSpPr>
            <a:spLocks noChangeArrowheads="1"/>
          </p:cNvSpPr>
          <p:nvPr/>
        </p:nvSpPr>
        <p:spPr bwMode="auto">
          <a:xfrm>
            <a:off x="4931752" y="5222262"/>
            <a:ext cx="6047740" cy="1200321"/>
          </a:xfrm>
          <a:prstGeom prst="rect">
            <a:avLst/>
          </a:prstGeom>
          <a:noFill/>
          <a:ln w="9525">
            <a:noFill/>
            <a:miter lim="800000"/>
          </a:ln>
        </p:spPr>
        <p:txBody>
          <a:bodyPr wrap="square" lIns="91431" tIns="45716" rIns="91431" bIns="45716">
            <a:spAutoFit/>
          </a:bodyPr>
          <a:lstStyle/>
          <a:p>
            <a:pPr algn="l"/>
            <a:r>
              <a:rPr lang="zh-CN" altLang="en-US" sz="1800" b="1" dirty="0">
                <a:solidFill>
                  <a:srgbClr val="FFFFFF"/>
                </a:solidFill>
                <a:sym typeface="微软雅黑" panose="020B0503020204020204" pitchFamily="34" charset="-122"/>
              </a:rPr>
              <a:t>旱地冰壶</a:t>
            </a:r>
            <a:r>
              <a:rPr sz="1800" dirty="0">
                <a:solidFill>
                  <a:srgbClr val="FFFFFF"/>
                </a:solidFill>
                <a:sym typeface="微软雅黑" panose="020B0503020204020204" pitchFamily="34" charset="-122"/>
              </a:rPr>
              <a:t>这项新型绅士运动，可以给企业带来更多向往多元、自由、开放、快乐的</a:t>
            </a:r>
            <a:r>
              <a:rPr lang="zh-CN" altLang="en-US" sz="1800" dirty="0">
                <a:solidFill>
                  <a:srgbClr val="FFFFFF"/>
                </a:solidFill>
                <a:sym typeface="微软雅黑" panose="020B0503020204020204" pitchFamily="34" charset="-122"/>
              </a:rPr>
              <a:t>体验</a:t>
            </a:r>
            <a:r>
              <a:rPr sz="1800" dirty="0">
                <a:solidFill>
                  <a:srgbClr val="FFFFFF"/>
                </a:solidFill>
                <a:sym typeface="微软雅黑" panose="020B0503020204020204" pitchFamily="34" charset="-122"/>
              </a:rPr>
              <a:t>拓展。可以丰富团队建设，从而给企业员工带来时尚的运动，健康的生活和快乐的工作，更进一步提高团队协作、策略共识及理解与接纳!</a:t>
            </a:r>
            <a:endParaRPr sz="1800" dirty="0">
              <a:solidFill>
                <a:srgbClr val="FFFFFF"/>
              </a:solidFill>
              <a:sym typeface="微软雅黑" panose="020B0503020204020204" pitchFamily="34" charset="-122"/>
            </a:endParaRPr>
          </a:p>
        </p:txBody>
      </p:sp>
      <p:sp>
        <p:nvSpPr>
          <p:cNvPr id="193" name="矩形 192"/>
          <p:cNvSpPr>
            <a:spLocks noChangeArrowheads="1"/>
          </p:cNvSpPr>
          <p:nvPr/>
        </p:nvSpPr>
        <p:spPr bwMode="auto">
          <a:xfrm>
            <a:off x="3137535" y="5421630"/>
            <a:ext cx="1729105" cy="523212"/>
          </a:xfrm>
          <a:prstGeom prst="rect">
            <a:avLst/>
          </a:prstGeom>
          <a:noFill/>
          <a:ln w="9525">
            <a:noFill/>
            <a:miter lim="800000"/>
          </a:ln>
        </p:spPr>
        <p:txBody>
          <a:bodyPr wrap="square" lIns="91431" tIns="45716" rIns="91431" bIns="45716">
            <a:spAutoFit/>
          </a:bodyPr>
          <a:lstStyle/>
          <a:p>
            <a:pPr algn="l"/>
            <a:r>
              <a:rPr lang="zh-CN" altLang="en-US" sz="2800" b="1" dirty="0">
                <a:solidFill>
                  <a:schemeClr val="bg1"/>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体验收益</a:t>
            </a:r>
            <a:r>
              <a:rPr lang="en-US" altLang="zh-CN" sz="2400" b="1" dirty="0">
                <a:solidFill>
                  <a:schemeClr val="bg1"/>
                </a:solidFill>
                <a:latin typeface="微软雅黑" panose="020B0503020204020204" pitchFamily="34" charset="-122"/>
                <a:ea typeface="微软雅黑" panose="020B0503020204020204" pitchFamily="34" charset="-122"/>
              </a:rPr>
              <a:t>:</a:t>
            </a:r>
            <a:endParaRPr sz="1800" dirty="0">
              <a:solidFill>
                <a:schemeClr val="bg1"/>
              </a:solidFill>
              <a:sym typeface="微软雅黑" panose="020B0503020204020204" pitchFamily="34" charset="-122"/>
            </a:endParaRPr>
          </a:p>
        </p:txBody>
      </p:sp>
      <p:sp>
        <p:nvSpPr>
          <p:cNvPr id="194" name="矩形 193"/>
          <p:cNvSpPr>
            <a:spLocks noChangeArrowheads="1"/>
          </p:cNvSpPr>
          <p:nvPr/>
        </p:nvSpPr>
        <p:spPr bwMode="auto">
          <a:xfrm>
            <a:off x="4931752" y="4113530"/>
            <a:ext cx="6047740" cy="646323"/>
          </a:xfrm>
          <a:prstGeom prst="rect">
            <a:avLst/>
          </a:prstGeom>
          <a:noFill/>
          <a:ln w="9525">
            <a:noFill/>
            <a:miter lim="800000"/>
          </a:ln>
        </p:spPr>
        <p:txBody>
          <a:bodyPr wrap="square" lIns="91431" tIns="45716" rIns="91431" bIns="45716">
            <a:spAutoFit/>
          </a:bodyPr>
          <a:lstStyle/>
          <a:p>
            <a:r>
              <a:rPr lang="zh-CN" altLang="en-US" sz="1800" b="1" dirty="0">
                <a:solidFill>
                  <a:srgbClr val="FFFFFF"/>
                </a:solidFill>
                <a:sym typeface="微软雅黑" panose="020B0503020204020204" pitchFamily="34" charset="-122"/>
              </a:rPr>
              <a:t>球场追求精英个人和团队目标绩效的高度匹配，否则只会有被淘汰的“孤胆熊”而不会有胜利的“英雄连”。</a:t>
            </a:r>
            <a:endParaRPr sz="1800" b="1" dirty="0">
              <a:solidFill>
                <a:srgbClr val="FFFFFF"/>
              </a:solidFill>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1467</Words>
  <Application>WPS 演示</Application>
  <PresentationFormat>宽屏</PresentationFormat>
  <Paragraphs>57</Paragraphs>
  <Slides>7</Slides>
  <Notes>1</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7</vt:i4>
      </vt:variant>
    </vt:vector>
  </HeadingPairs>
  <TitlesOfParts>
    <vt:vector size="26" baseType="lpstr">
      <vt:lpstr>Arial</vt:lpstr>
      <vt:lpstr>宋体</vt:lpstr>
      <vt:lpstr>Wingdings</vt:lpstr>
      <vt:lpstr>方正正黑简体</vt:lpstr>
      <vt:lpstr>黑体</vt:lpstr>
      <vt:lpstr>微软雅黑</vt:lpstr>
      <vt:lpstr>Bauhaus 93</vt:lpstr>
      <vt:lpstr>Exotc350 Bd BT</vt:lpstr>
      <vt:lpstr>Calibri</vt:lpstr>
      <vt:lpstr>Segoe UI</vt:lpstr>
      <vt:lpstr>Clear Sans</vt:lpstr>
      <vt:lpstr>NumberOnly</vt:lpstr>
      <vt:lpstr>Roboto Lt</vt:lpstr>
      <vt:lpstr>微软雅黑 Light</vt:lpstr>
      <vt:lpstr>Arial Unicode MS</vt:lpstr>
      <vt:lpstr>等线</vt:lpstr>
      <vt:lpstr>Courier New</vt:lpstr>
      <vt:lpstr>MT Extra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HIPO</cp:lastModifiedBy>
  <cp:revision>43</cp:revision>
  <dcterms:created xsi:type="dcterms:W3CDTF">2019-12-18T03:14:00Z</dcterms:created>
  <dcterms:modified xsi:type="dcterms:W3CDTF">2020-06-05T03:11:04Z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2052-11.1.0.9662</vt:lpwstr>
  </property>
</Properties>
</file>